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346" r:id="rId3"/>
    <p:sldId id="403" r:id="rId4"/>
    <p:sldId id="405" r:id="rId5"/>
    <p:sldId id="406" r:id="rId6"/>
    <p:sldId id="408" r:id="rId7"/>
    <p:sldId id="412" r:id="rId8"/>
    <p:sldId id="410" r:id="rId9"/>
    <p:sldId id="411" r:id="rId10"/>
    <p:sldId id="407" r:id="rId11"/>
    <p:sldId id="402" r:id="rId12"/>
    <p:sldId id="400" r:id="rId13"/>
    <p:sldId id="401" r:id="rId14"/>
    <p:sldId id="399" r:id="rId15"/>
    <p:sldId id="398" r:id="rId16"/>
    <p:sldId id="39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EC472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56" autoAdjust="0"/>
    <p:restoredTop sz="74124" autoAdjust="0"/>
  </p:normalViewPr>
  <p:slideViewPr>
    <p:cSldViewPr>
      <p:cViewPr varScale="1">
        <p:scale>
          <a:sx n="57" d="100"/>
          <a:sy n="57" d="100"/>
        </p:scale>
        <p:origin x="-9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col"/>
        <c:grouping val="standard"/>
        <c:ser>
          <c:idx val="0"/>
          <c:order val="0"/>
          <c:tx>
            <c:strRef>
              <c:f>Sheet1!$B$1</c:f>
              <c:strCache>
                <c:ptCount val="1"/>
                <c:pt idx="0">
                  <c:v>U.S. Energy Consumption in Billions</c:v>
                </c:pt>
              </c:strCache>
            </c:strRef>
          </c:tx>
          <c:cat>
            <c:strRef>
              <c:f>Sheet1!$A$2:$A$4</c:f>
              <c:strCache>
                <c:ptCount val="3"/>
                <c:pt idx="0">
                  <c:v>Industry Average (2005)</c:v>
                </c:pt>
                <c:pt idx="1">
                  <c:v>Industry Worst-case (2005)</c:v>
                </c:pt>
                <c:pt idx="2">
                  <c:v>High Density Racks (2008)</c:v>
                </c:pt>
              </c:strCache>
            </c:strRef>
          </c:cat>
          <c:val>
            <c:numRef>
              <c:f>Sheet1!$B$2:$B$4</c:f>
              <c:numCache>
                <c:formatCode>General</c:formatCode>
                <c:ptCount val="3"/>
                <c:pt idx="0">
                  <c:v>2</c:v>
                </c:pt>
                <c:pt idx="1">
                  <c:v>10</c:v>
                </c:pt>
                <c:pt idx="2">
                  <c:v>30</c:v>
                </c:pt>
              </c:numCache>
            </c:numRef>
          </c:val>
        </c:ser>
        <c:shape val="cylinder"/>
        <c:axId val="60699392"/>
        <c:axId val="60700928"/>
        <c:axId val="51877184"/>
      </c:bar3DChart>
      <c:catAx>
        <c:axId val="60699392"/>
        <c:scaling>
          <c:orientation val="minMax"/>
        </c:scaling>
        <c:axPos val="b"/>
        <c:numFmt formatCode="General" sourceLinked="1"/>
        <c:tickLblPos val="nextTo"/>
        <c:txPr>
          <a:bodyPr/>
          <a:lstStyle/>
          <a:p>
            <a:pPr>
              <a:defRPr sz="2000" b="1"/>
            </a:pPr>
            <a:endParaRPr lang="en-US"/>
          </a:p>
        </c:txPr>
        <c:crossAx val="60700928"/>
        <c:crosses val="autoZero"/>
        <c:auto val="1"/>
        <c:lblAlgn val="ctr"/>
        <c:lblOffset val="100"/>
      </c:catAx>
      <c:valAx>
        <c:axId val="60700928"/>
        <c:scaling>
          <c:orientation val="minMax"/>
        </c:scaling>
        <c:axPos val="l"/>
        <c:majorGridlines/>
        <c:numFmt formatCode="General" sourceLinked="1"/>
        <c:tickLblPos val="nextTo"/>
        <c:txPr>
          <a:bodyPr/>
          <a:lstStyle/>
          <a:p>
            <a:pPr>
              <a:defRPr sz="2000" b="1"/>
            </a:pPr>
            <a:endParaRPr lang="en-US"/>
          </a:p>
        </c:txPr>
        <c:crossAx val="60699392"/>
        <c:crosses val="autoZero"/>
        <c:crossBetween val="between"/>
      </c:valAx>
      <c:serAx>
        <c:axId val="51877184"/>
        <c:scaling>
          <c:orientation val="minMax"/>
        </c:scaling>
        <c:delete val="1"/>
        <c:axPos val="b"/>
        <c:tickLblPos val="nextTo"/>
        <c:crossAx val="60700928"/>
        <c:crosses val="autoZero"/>
      </c:serAx>
    </c:plotArea>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9E20ED-1740-4418-8CE0-D56EE6F3FDDD}" type="datetimeFigureOut">
              <a:rPr lang="en-US" smtClean="0"/>
              <a:pPr/>
              <a:t>6/19/2009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EBA842-4BF7-4465-947F-DF375C77F7E9}"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7E5B2-1C7F-4A76-916C-319824082E1A}" type="datetimeFigureOut">
              <a:rPr lang="en-US" smtClean="0"/>
              <a:pPr/>
              <a:t>6/19/2009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B71280-6C74-430C-97E0-A2BFB19D4BE2}"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 everyone.</a:t>
            </a:r>
            <a:r>
              <a:rPr lang="en-US" baseline="0" dirty="0" smtClean="0"/>
              <a:t> I am Anshul Gandhi, from Carnegie Mellon University, and I will be presenting our work on Power Capping Via Forced Idleness.</a:t>
            </a:r>
          </a:p>
          <a:p>
            <a:r>
              <a:rPr lang="en-US" baseline="0" dirty="0" smtClean="0"/>
              <a:t>This is joint work with my advisor, Mor Harchol-Balter, and colleagues from IBM; Rajarshi Das and Jeff Kephart from IBM Watson, and Charles Lefurgy from IBM Austin.</a:t>
            </a:r>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a:t>
            </a:r>
            <a:r>
              <a:rPr lang="en-US" baseline="0" dirty="0" smtClean="0"/>
              <a:t> me first discuss our experimental setup. </a:t>
            </a:r>
          </a:p>
          <a:p>
            <a:r>
              <a:rPr lang="en-US" baseline="0" dirty="0" smtClean="0"/>
              <a:t>&lt;CLICK&gt; Our server is an IBM </a:t>
            </a:r>
            <a:r>
              <a:rPr lang="en-US" baseline="0" dirty="0" err="1" smtClean="0"/>
              <a:t>BladeCenter</a:t>
            </a:r>
            <a:r>
              <a:rPr lang="en-US" baseline="0" dirty="0" smtClean="0"/>
              <a:t> HS21 blade, with a quad core 3 GHz CPU and 4 GB of RAM. It is equipped with the C1E idle state.</a:t>
            </a:r>
          </a:p>
          <a:p>
            <a:r>
              <a:rPr lang="en-US" baseline="0" dirty="0" smtClean="0"/>
              <a:t>&lt;CLICK&gt; We experiment with a bunch of different workloads as shown. CPU bound workloads LINPACK and DAXPY, and memory bound STREAM.</a:t>
            </a:r>
          </a:p>
          <a:p>
            <a:endParaRPr lang="en-US" baseline="0" dirty="0" smtClean="0"/>
          </a:p>
          <a:p>
            <a:r>
              <a:rPr lang="en-US" baseline="0" dirty="0" smtClean="0"/>
              <a:t>&lt;CLICK&gt; Also, to establish the applicability of IdleCap in various scenarios, we experiment with a bunch of different alternation periods &lt;CLICK&gt;, where the alternation period is defined as the time between successive entries to the C1E state or the 3 GHz state.</a:t>
            </a:r>
          </a:p>
          <a:p>
            <a:r>
              <a:rPr lang="en-US" baseline="0" dirty="0" smtClean="0"/>
              <a:t>So the alternation periods we experiment with range from 1 millisecond to 10 seconds.</a:t>
            </a:r>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We’ll start with the CPU</a:t>
            </a:r>
            <a:r>
              <a:rPr lang="en-US" baseline="0" dirty="0" smtClean="0"/>
              <a:t> bound DAXPY workload.</a:t>
            </a:r>
          </a:p>
          <a:p>
            <a:r>
              <a:rPr lang="en-US" baseline="0" dirty="0" smtClean="0"/>
              <a:t>The graph here plots mean response time on the y-axis and the power cap value on the x-axis.</a:t>
            </a:r>
          </a:p>
          <a:p>
            <a:r>
              <a:rPr lang="en-US" baseline="0" dirty="0" smtClean="0"/>
              <a:t>The blue curve represents power capping via clock throttling whereas the red dots represent IdleCap.</a:t>
            </a:r>
          </a:p>
          <a:p>
            <a:r>
              <a:rPr lang="en-US" baseline="0" dirty="0" smtClean="0"/>
              <a:t>The black line represents our predicted mean response time for IdleCap based on the simple equation &lt;CLICK&gt; we saw before.</a:t>
            </a:r>
          </a:p>
          <a:p>
            <a:r>
              <a:rPr lang="en-US" baseline="0" dirty="0" smtClean="0"/>
              <a:t>The first thing to note is that our experimental results for IdleCap match exactly with our theoretical predictions &lt;CLICK&gt;. Secondly, IdleCap outperforms existing clock-throttling based techniques throughout the range of power cap values, with a maximum improvement of up to 4 times &lt;CLICK&gt;.</a:t>
            </a:r>
          </a:p>
          <a:p>
            <a:endParaRPr lang="en-US" baseline="0" dirty="0" smtClean="0"/>
          </a:p>
          <a:p>
            <a:r>
              <a:rPr lang="en-US" baseline="0" dirty="0" smtClean="0"/>
              <a:t>The results presented here are for an alternation period of 1 second &lt;CLICK&gt;.</a:t>
            </a:r>
          </a:p>
          <a:p>
            <a:endParaRPr lang="en-US" baseline="0" dirty="0" smtClean="0"/>
          </a:p>
          <a:p>
            <a:r>
              <a:rPr lang="en-US" baseline="0" dirty="0" smtClean="0"/>
              <a:t>Let’s look at the results for other alternation periods now. Let’s fix the power cap at 180 watts and vary the alternation periods. &lt;CLICK&gt;. As we see, </a:t>
            </a:r>
            <a:r>
              <a:rPr lang="en-US" baseline="0" dirty="0" err="1" smtClean="0"/>
              <a:t>IdleCap’s</a:t>
            </a:r>
            <a:r>
              <a:rPr lang="en-US" baseline="0" dirty="0" smtClean="0"/>
              <a:t> performance is largely unchanged with the alternation period. Thus, IdleCap can be used in cases where a millisecond granularity is required in the average power consumption value. </a:t>
            </a:r>
          </a:p>
          <a:p>
            <a:r>
              <a:rPr lang="en-US" baseline="0" dirty="0" smtClean="0"/>
              <a:t>The maximum difference in mean response time across alternation periods is as small as &lt;CLICK&gt; 6%.</a:t>
            </a:r>
          </a:p>
          <a:p>
            <a:endParaRPr lang="en-US" baseline="0" dirty="0" smtClean="0"/>
          </a:p>
          <a:p>
            <a:r>
              <a:rPr lang="en-US" baseline="0" dirty="0" smtClean="0"/>
              <a:t>Let us now consider the LINPACK workload.</a:t>
            </a:r>
          </a:p>
          <a:p>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For</a:t>
            </a:r>
            <a:r>
              <a:rPr lang="en-US" baseline="0" dirty="0" smtClean="0"/>
              <a:t> LINPACK, we again find that our theoretical mean response time predictions for IdleCap match exactly with experimental results. Also, IdleCap outperforms clock-throttling based techniques throughout the power cap range, by as much as 3 times.</a:t>
            </a:r>
          </a:p>
          <a:p>
            <a:r>
              <a:rPr lang="en-US" baseline="0" dirty="0" smtClean="0"/>
              <a:t>Finally, the maximum overhead due change in alternation period is 15%. This is because though LINPACK is CPU bound, it does use a fair bit of memory. DAXPY on the other hand, is tuned to be cache-resident.</a:t>
            </a:r>
          </a:p>
          <a:p>
            <a:r>
              <a:rPr lang="en-US" dirty="0" smtClean="0"/>
              <a:t>Thus, for LINPACK, when we switch between 3 GHz</a:t>
            </a:r>
            <a:r>
              <a:rPr lang="en-US" baseline="0" dirty="0" smtClean="0"/>
              <a:t> and C1E, the memory fetch requests suffer.</a:t>
            </a:r>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here are our results</a:t>
            </a:r>
            <a:r>
              <a:rPr lang="en-US" baseline="0" dirty="0" smtClean="0"/>
              <a:t> for memory bound STREAM workload. Again, we find that IdleCap is consistently superior.</a:t>
            </a:r>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 so now lets look at applying IdleCap to systems equipped with DVFS. DVFS is a technique similar to clock-throttling, except that we now change both the frequency and operating voltage of the machine. </a:t>
            </a:r>
          </a:p>
          <a:p>
            <a:r>
              <a:rPr lang="en-US" dirty="0" smtClean="0"/>
              <a:t>Against</a:t>
            </a:r>
            <a:r>
              <a:rPr lang="en-US" baseline="0" dirty="0" smtClean="0"/>
              <a:t> DVFS &lt;CLICK&gt;, we find that our C1E state is not as power efficient</a:t>
            </a:r>
            <a:r>
              <a:rPr lang="en-US" baseline="0" dirty="0" smtClean="0"/>
              <a:t>. In fact, &lt;CLICK&gt; we have a concave upwards curve with C1E.</a:t>
            </a:r>
            <a:endParaRPr lang="en-US" baseline="0" dirty="0" smtClean="0"/>
          </a:p>
          <a:p>
            <a:r>
              <a:rPr lang="en-US" baseline="0" dirty="0" smtClean="0"/>
              <a:t>&lt;CLICK&gt; However, there are other advanced idle states, such as the C6 state that are </a:t>
            </a:r>
            <a:r>
              <a:rPr lang="en-US" baseline="0" dirty="0" smtClean="0"/>
              <a:t>more power efficient and result in a concave downwards curve.</a:t>
            </a:r>
          </a:p>
          <a:p>
            <a:endParaRPr lang="en-US" baseline="0" dirty="0" smtClean="0"/>
          </a:p>
          <a:p>
            <a:r>
              <a:rPr lang="en-US" baseline="0" dirty="0" smtClean="0"/>
              <a:t>Thus, &lt;CLICK&gt; by using these states, we can again use IdleCap to improve server frequency under power capping.</a:t>
            </a:r>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processors such as the Nehalem,</a:t>
            </a:r>
            <a:r>
              <a:rPr lang="en-US" baseline="0" dirty="0" smtClean="0"/>
              <a:t> can exhibit a non-linear power to frequency relationship for DVFS, especially at the higher end of the frequency spectrum. </a:t>
            </a:r>
            <a:endParaRPr lang="en-US" baseline="0" dirty="0" smtClean="0"/>
          </a:p>
          <a:p>
            <a:r>
              <a:rPr lang="en-US" baseline="0" dirty="0" smtClean="0"/>
              <a:t>Even </a:t>
            </a:r>
            <a:r>
              <a:rPr lang="en-US" baseline="0" dirty="0" smtClean="0"/>
              <a:t>in such cases, we can apply IdleCap &lt;CLICK&gt;.</a:t>
            </a:r>
          </a:p>
          <a:p>
            <a:r>
              <a:rPr lang="en-US" baseline="0" dirty="0" smtClean="0"/>
              <a:t>However, IdleCap will now alternate between an idle state and an in between DVFS state, which will be the knee of the curve as shown here.</a:t>
            </a:r>
          </a:p>
          <a:p>
            <a:r>
              <a:rPr lang="en-US" baseline="0" dirty="0" smtClean="0"/>
              <a:t>&lt;CLICK&gt; Thus, for a non-linear power to frequency curve, we can still apply IdleCap to get higher server frequencies, however, this will only apply to the lower frequency range.</a:t>
            </a:r>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conclusion, we</a:t>
            </a:r>
            <a:r>
              <a:rPr lang="en-US" baseline="0" dirty="0" smtClean="0"/>
              <a:t> have developed a new approach to power capping, called IdleCap, that is superior to existing power capping techniques, when applied to clock throttling. IdleCap is a versatile algorithm, applying to a wide range of workloads for all processor frequencies and a broad range of alternation </a:t>
            </a:r>
            <a:r>
              <a:rPr lang="en-US" baseline="0" dirty="0" smtClean="0"/>
              <a:t>periods, from milliseconds to 10s of seconds.</a:t>
            </a:r>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me begin this talk by looking at the recent trends in server rack power</a:t>
            </a:r>
            <a:r>
              <a:rPr lang="en-US" baseline="0" dirty="0" smtClean="0"/>
              <a:t> consumption. In the year 2005, the average power consumption per rack of servers was about 2 kW. And the worst case power consumption was about 10 kW. However, the high density racks we have today, such as blade server racks, can easily consume up to 30 kW of power.</a:t>
            </a:r>
          </a:p>
          <a:p>
            <a:endParaRPr lang="en-US" baseline="0" dirty="0" smtClean="0"/>
          </a:p>
          <a:p>
            <a:r>
              <a:rPr lang="en-US" baseline="0" dirty="0" smtClean="0"/>
              <a:t>This presents us with two major problems.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&lt;CLICK&gt;</a:t>
            </a:r>
          </a:p>
          <a:p>
            <a:r>
              <a:rPr lang="en-US" dirty="0" smtClean="0"/>
              <a:t>First,</a:t>
            </a:r>
            <a:r>
              <a:rPr lang="en-US" baseline="0" dirty="0" smtClean="0"/>
              <a:t> the power delivery constraints. A 30 kW power supply will require a lot of 20A supply circuits, resulting in bulky and complex circuitry and wiring. </a:t>
            </a:r>
          </a:p>
          <a:p>
            <a:r>
              <a:rPr lang="en-US" baseline="0" dirty="0" smtClean="0"/>
              <a:t>Second, the cooling requirements for a 30 kW server rack can be infeasible due to the very high power density, resulting in intense hot spots.</a:t>
            </a:r>
          </a:p>
          <a:p>
            <a:endParaRPr lang="en-US" baseline="0" dirty="0" smtClean="0"/>
          </a:p>
          <a:p>
            <a:r>
              <a:rPr lang="en-US" baseline="0" dirty="0" smtClean="0"/>
              <a:t>One common approach to running a high density server like this, is to use </a:t>
            </a:r>
            <a:r>
              <a:rPr lang="en-US" b="1" baseline="0" dirty="0" smtClean="0"/>
              <a:t>power capping</a:t>
            </a:r>
            <a:r>
              <a:rPr lang="en-US" b="0" baseline="0" dirty="0" smtClean="0"/>
              <a:t>. </a:t>
            </a:r>
          </a:p>
        </p:txBody>
      </p:sp>
      <p:sp>
        <p:nvSpPr>
          <p:cNvPr id="4" name="Slide Number Placeholder 3"/>
          <p:cNvSpPr>
            <a:spLocks noGrp="1"/>
          </p:cNvSpPr>
          <p:nvPr>
            <p:ph type="sldNum" sz="quarter" idx="10"/>
          </p:nvPr>
        </p:nvSpPr>
        <p:spPr/>
        <p:txBody>
          <a:bodyPr/>
          <a:lstStyle/>
          <a:p>
            <a:fld id="{2FB71280-6C74-430C-97E0-A2BFB19D4BE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Power</a:t>
            </a:r>
            <a:r>
              <a:rPr lang="en-US" baseline="0" dirty="0" smtClean="0"/>
              <a:t> capping limits the average power consumption of a server over a time interval to stay below a specified threshold.</a:t>
            </a:r>
          </a:p>
          <a:p>
            <a:r>
              <a:rPr lang="en-US" baseline="0" dirty="0" smtClean="0"/>
              <a:t>Power capping has been developed and applied successfully in many cases, such as those by </a:t>
            </a:r>
            <a:r>
              <a:rPr lang="en-US" baseline="0" dirty="0" err="1" smtClean="0"/>
              <a:t>Lefurgy</a:t>
            </a:r>
            <a:r>
              <a:rPr lang="en-US" baseline="0" dirty="0" smtClean="0"/>
              <a:t> et. al in ICAC 2007 etc.</a:t>
            </a:r>
            <a:endParaRPr lang="en-US" dirty="0" smtClean="0"/>
          </a:p>
          <a:p>
            <a:endParaRPr lang="en-US" dirty="0" smtClean="0"/>
          </a:p>
          <a:p>
            <a:r>
              <a:rPr lang="en-US" dirty="0" smtClean="0"/>
              <a:t>Let</a:t>
            </a:r>
            <a:r>
              <a:rPr lang="en-US" baseline="0" dirty="0" smtClean="0"/>
              <a:t> </a:t>
            </a:r>
            <a:r>
              <a:rPr lang="en-US" baseline="0" dirty="0" smtClean="0"/>
              <a:t>me explain a little  more about how power capping works. Say we have the following Power to Frequency curve for a system, for a given workload, and we have four clock throttling states, S0, S1, S2 and S3. </a:t>
            </a:r>
          </a:p>
          <a:p>
            <a:r>
              <a:rPr lang="en-US" baseline="0" dirty="0" smtClean="0"/>
              <a:t>&lt;CLICK&gt; Say we want to run our system at 200 Watts. This translates to using the &lt;CLICK&gt; S1 state, since it lies exactly on the 200 Watts line.</a:t>
            </a:r>
          </a:p>
          <a:p>
            <a:endParaRPr lang="en-US" baseline="0" dirty="0" smtClean="0"/>
          </a:p>
          <a:p>
            <a:r>
              <a:rPr lang="en-US" b="1" baseline="0" dirty="0" smtClean="0"/>
              <a:t>However</a:t>
            </a:r>
            <a:r>
              <a:rPr lang="en-US" b="0" baseline="0" dirty="0" smtClean="0"/>
              <a:t>, say we now wanted to run our server at 160 Watts. &lt;CLICK&gt;</a:t>
            </a:r>
            <a:br>
              <a:rPr lang="en-US" b="0" baseline="0" dirty="0" smtClean="0"/>
            </a:br>
            <a:r>
              <a:rPr lang="en-US" b="0" baseline="0" dirty="0" smtClean="0"/>
              <a:t>We now have two states that result in a power consumption close to 160 watts, &lt;CLICK&gt;, S2 and S3.</a:t>
            </a:r>
          </a:p>
          <a:p>
            <a:r>
              <a:rPr lang="en-US" b="0" baseline="0" dirty="0" smtClean="0"/>
              <a:t>We can’t run at S2, since it results in more than 160 watts of average power consumption. We can run at S3, but clearly, it would be great if we had a throttling state exactly at 160 watts, so that we could get a higher server frequency than S3.</a:t>
            </a:r>
          </a:p>
          <a:p>
            <a:endParaRPr lang="en-US" b="0" baseline="0" dirty="0" smtClean="0"/>
          </a:p>
          <a:p>
            <a:r>
              <a:rPr lang="en-US" b="0" baseline="0" dirty="0" smtClean="0"/>
              <a:t>This is exactly what some power capping techniques, such as those developed by Lefurgy et al., do. &lt;CLICK&gt;</a:t>
            </a:r>
          </a:p>
          <a:p>
            <a:r>
              <a:rPr lang="en-US" b="0" baseline="0" dirty="0" smtClean="0"/>
              <a:t>They essentially give us a continuous spectrum of throttling options rather than discrete ones.</a:t>
            </a:r>
          </a:p>
          <a:p>
            <a:r>
              <a:rPr lang="en-US" b="0" baseline="0" dirty="0" smtClean="0"/>
              <a:t>Of course, the instantaneous power might exceed our threshold at a given point in time, but the time averaged power consumption within a required interval can be kept below the threshold by quickly dithering between </a:t>
            </a:r>
            <a:r>
              <a:rPr lang="en-US" b="1" baseline="0" dirty="0" smtClean="0"/>
              <a:t>adjacent</a:t>
            </a:r>
            <a:r>
              <a:rPr lang="en-US" b="0" baseline="0" dirty="0" smtClean="0"/>
              <a:t> states</a:t>
            </a:r>
            <a:r>
              <a:rPr lang="en-US" b="0" baseline="0" dirty="0" smtClean="0"/>
              <a:t>.</a:t>
            </a:r>
          </a:p>
          <a:p>
            <a:r>
              <a:rPr lang="en-US" b="0" baseline="0" dirty="0" smtClean="0"/>
              <a:t>Thus, the idea is to use &lt;CLICK&gt; clock throttling or DVFS to control power consumption.</a:t>
            </a:r>
            <a:endParaRPr lang="en-US" b="0" baseline="0" dirty="0" smtClean="0"/>
          </a:p>
          <a:p>
            <a:endParaRPr lang="en-US" b="0" baseline="0" dirty="0" smtClean="0"/>
          </a:p>
          <a:p>
            <a:r>
              <a:rPr lang="en-US" b="0" baseline="0" dirty="0" smtClean="0"/>
              <a:t>Just as power is affected by frequency, &lt;CLICK&gt; temperature is also affected by frequency, and sometimes you have to dither between adjacent frequency states to maintain a required temperature threshold.</a:t>
            </a:r>
            <a:endParaRPr lang="en-US" b="1" baseline="0" dirty="0" smtClean="0"/>
          </a:p>
        </p:txBody>
      </p:sp>
      <p:sp>
        <p:nvSpPr>
          <p:cNvPr id="4" name="Slide Number Placeholder 3"/>
          <p:cNvSpPr>
            <a:spLocks noGrp="1"/>
          </p:cNvSpPr>
          <p:nvPr>
            <p:ph type="sldNum" sz="quarter" idx="10"/>
          </p:nvPr>
        </p:nvSpPr>
        <p:spPr/>
        <p:txBody>
          <a:bodyPr/>
          <a:lstStyle/>
          <a:p>
            <a:fld id="{2FB71280-6C74-430C-97E0-A2BFB19D4BE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 now</a:t>
            </a:r>
            <a:r>
              <a:rPr lang="en-US" baseline="0" dirty="0" smtClean="0"/>
              <a:t> look at how power capping affects performance. In this talk, we’ll use mean response time as our performance metric. Response time of a job is defined as the time from when a job comes into the system to the time it leaves the system. &lt;CLICK&gt;</a:t>
            </a:r>
          </a:p>
          <a:p>
            <a:r>
              <a:rPr lang="en-US" baseline="0" dirty="0" smtClean="0"/>
              <a:t>The graph here shows mean response time as a function of the power cap applied to the server for a CPU bound job DAXPY. </a:t>
            </a:r>
          </a:p>
          <a:p>
            <a:r>
              <a:rPr lang="en-US" baseline="0" dirty="0" smtClean="0"/>
              <a:t>Clearly, </a:t>
            </a:r>
            <a:r>
              <a:rPr lang="en-US" baseline="0" dirty="0" smtClean="0"/>
              <a:t>&lt;CLICK&gt; &lt;CLICK&gt; as you lower the power cap from 210 watts to 160 watts, the RT goes up.</a:t>
            </a:r>
          </a:p>
          <a:p>
            <a:r>
              <a:rPr lang="en-US" baseline="0" dirty="0" smtClean="0"/>
              <a:t> </a:t>
            </a:r>
            <a:r>
              <a:rPr lang="en-US" baseline="0" dirty="0" smtClean="0"/>
              <a:t>In fact, at the lowest power cap of 160 watts in this graph &lt;CLICK&gt;, we see that the mean response time increases to almost &lt;CLICK&gt; 7 times the mean response time at 210 watts.</a:t>
            </a:r>
          </a:p>
          <a:p>
            <a:endParaRPr lang="en-US" baseline="0" dirty="0" smtClean="0"/>
          </a:p>
          <a:p>
            <a:r>
              <a:rPr lang="en-US" baseline="0" dirty="0" smtClean="0"/>
              <a:t>&lt;CLICK&gt;</a:t>
            </a:r>
          </a:p>
          <a:p>
            <a:r>
              <a:rPr lang="en-US" baseline="0" dirty="0" smtClean="0"/>
              <a:t>Likewise, </a:t>
            </a:r>
            <a:r>
              <a:rPr lang="en-US" baseline="0" dirty="0" smtClean="0"/>
              <a:t>&lt;CLICK&gt; as we reduce the power cap for a memory bound workload such as stream, we see an increase in mean response time. &lt;</a:t>
            </a:r>
            <a:r>
              <a:rPr lang="en-US" baseline="0" dirty="0" smtClean="0"/>
              <a:t>CLICK&gt; The maximum difference in response times in this case is about 3 times, since CPU frequency does not affect memory bound workloads as severely</a:t>
            </a:r>
            <a:r>
              <a:rPr lang="en-US" baseline="0" dirty="0" smtClean="0"/>
              <a:t>.</a:t>
            </a:r>
          </a:p>
          <a:p>
            <a:endParaRPr lang="en-US" baseline="0" dirty="0" smtClean="0"/>
          </a:p>
          <a:p>
            <a:r>
              <a:rPr lang="en-US" baseline="0" dirty="0" smtClean="0"/>
              <a:t>Clearly, while power capping is great for operating servers under power constraints, it is not good for </a:t>
            </a:r>
            <a:r>
              <a:rPr lang="en-US" baseline="0" dirty="0" smtClean="0"/>
              <a:t>performance &lt;CLICK&gt;. </a:t>
            </a:r>
            <a:r>
              <a:rPr lang="en-US" baseline="0" dirty="0" smtClean="0"/>
              <a:t>We are thus motivated to look for a better power capping approach than does that currently exist.</a:t>
            </a:r>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a:t>
            </a:r>
            <a:r>
              <a:rPr lang="en-US" baseline="0" dirty="0" smtClean="0"/>
              <a:t> goal is two-fold. First, we want to ensure power capping. Also, we want to reduce mean response time over existing power capping techniques. </a:t>
            </a:r>
          </a:p>
          <a:p>
            <a:r>
              <a:rPr lang="en-US" baseline="0" dirty="0" smtClean="0"/>
              <a:t>&lt;CLICK&gt; We call our approach IdleCap, &lt;CLICK&gt; and as we’ll show, IdleCap can reduce mean response time by two to four times over existing power capping </a:t>
            </a:r>
            <a:r>
              <a:rPr lang="en-US" baseline="0" dirty="0" smtClean="0"/>
              <a:t>techniques.</a:t>
            </a:r>
            <a:endParaRPr lang="en-US" b="1" baseline="0" dirty="0" smtClean="0"/>
          </a:p>
          <a:p>
            <a:endParaRPr lang="en-US" b="1" baseline="0" dirty="0" smtClean="0"/>
          </a:p>
          <a:p>
            <a:r>
              <a:rPr lang="en-US" b="1" baseline="0" dirty="0" smtClean="0"/>
              <a:t>The results that I will show in this talk are based on clock throttling, however, at the end of this talk </a:t>
            </a:r>
            <a:r>
              <a:rPr lang="en-US" b="1" baseline="0" dirty="0" smtClean="0"/>
              <a:t>I’ll </a:t>
            </a:r>
            <a:r>
              <a:rPr lang="en-US" b="1" baseline="0" dirty="0" smtClean="0"/>
              <a:t>show how IdleCap extends to DVFS</a:t>
            </a:r>
            <a:r>
              <a:rPr lang="en-US" b="1" baseline="0" dirty="0" smtClean="0"/>
              <a:t>.</a:t>
            </a:r>
            <a:endParaRPr lang="en-US" b="1" baseline="0" dirty="0" smtClean="0"/>
          </a:p>
        </p:txBody>
      </p:sp>
      <p:sp>
        <p:nvSpPr>
          <p:cNvPr id="4" name="Slide Number Placeholder 3"/>
          <p:cNvSpPr>
            <a:spLocks noGrp="1"/>
          </p:cNvSpPr>
          <p:nvPr>
            <p:ph type="sldNum" sz="quarter" idx="10"/>
          </p:nvPr>
        </p:nvSpPr>
        <p:spPr/>
        <p:txBody>
          <a:bodyPr/>
          <a:lstStyle/>
          <a:p>
            <a:fld id="{2FB71280-6C74-430C-97E0-A2BFB19D4BE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 so let’s look at how IdleCap works.</a:t>
            </a:r>
          </a:p>
          <a:p>
            <a:r>
              <a:rPr lang="en-US" dirty="0" smtClean="0"/>
              <a:t>The graph here shows our measurements of power vs. frequency for CPU</a:t>
            </a:r>
            <a:r>
              <a:rPr lang="en-US" baseline="0" dirty="0" smtClean="0"/>
              <a:t> bound DAXPY workload.</a:t>
            </a:r>
          </a:p>
          <a:p>
            <a:r>
              <a:rPr lang="en-US" baseline="0" dirty="0" smtClean="0"/>
              <a:t>Note that clock throttling results in a continuous power to frequency curve by dithering between </a:t>
            </a:r>
            <a:r>
              <a:rPr lang="en-US" b="1" baseline="0" dirty="0" smtClean="0"/>
              <a:t>adjacent</a:t>
            </a:r>
            <a:r>
              <a:rPr lang="en-US" b="0" baseline="0" dirty="0" smtClean="0"/>
              <a:t> states</a:t>
            </a:r>
            <a:r>
              <a:rPr lang="en-US" b="0" baseline="0" dirty="0" smtClean="0"/>
              <a:t>.</a:t>
            </a:r>
          </a:p>
          <a:p>
            <a:r>
              <a:rPr lang="en-US" b="0" baseline="0" dirty="0" smtClean="0"/>
              <a:t>&lt;CLICK&gt;</a:t>
            </a:r>
            <a:endParaRPr lang="en-US" baseline="0" dirty="0" smtClean="0"/>
          </a:p>
          <a:p>
            <a:r>
              <a:rPr lang="en-US" baseline="0" dirty="0" smtClean="0"/>
              <a:t>If we extrapolate the blue curve all the way to the left, we see that the expected 0 GHz power should be close to 150 Watts.</a:t>
            </a:r>
          </a:p>
          <a:p>
            <a:r>
              <a:rPr lang="en-US" baseline="0" dirty="0" smtClean="0"/>
              <a:t>&lt;CLICK&gt; However, most servers are equipped with advanced idle states, such as the C1E state shown here for our Intel based processor.</a:t>
            </a:r>
          </a:p>
          <a:p>
            <a:r>
              <a:rPr lang="en-US" baseline="0" dirty="0" smtClean="0"/>
              <a:t>The C1E state has a power consumption of around 120 watts. The reason for this lower power consumption of C1E state is the lower operating voltage at C1E. </a:t>
            </a:r>
          </a:p>
          <a:p>
            <a:r>
              <a:rPr lang="en-US" baseline="0" dirty="0" smtClean="0"/>
              <a:t>We exploit this low power idle state to create IdleCap, &lt;CLICK&gt;, which works by dithering between </a:t>
            </a:r>
            <a:r>
              <a:rPr lang="en-US" b="1" baseline="0" dirty="0" smtClean="0"/>
              <a:t>extreme</a:t>
            </a:r>
            <a:r>
              <a:rPr lang="en-US" b="0" baseline="0" dirty="0" smtClean="0"/>
              <a:t> states of 3 GHz and C1E.</a:t>
            </a:r>
          </a:p>
          <a:p>
            <a:r>
              <a:rPr lang="en-US" b="0" baseline="0" dirty="0" smtClean="0"/>
              <a:t>As we see, &lt;CLICK&gt;, </a:t>
            </a:r>
            <a:r>
              <a:rPr lang="en-US" b="0" baseline="0" dirty="0" err="1" smtClean="0"/>
              <a:t>IdleCap</a:t>
            </a:r>
            <a:r>
              <a:rPr lang="en-US" b="0" baseline="0" dirty="0" smtClean="0"/>
              <a:t> </a:t>
            </a:r>
            <a:r>
              <a:rPr lang="en-US" b="0" baseline="0" dirty="0" smtClean="0"/>
              <a:t>is always below the blue curve, thus it achieves </a:t>
            </a:r>
            <a:r>
              <a:rPr lang="en-US" b="0" baseline="0" dirty="0" smtClean="0"/>
              <a:t>higher effective server frequency than existing power capping techniques for any power cap </a:t>
            </a:r>
            <a:r>
              <a:rPr lang="en-US" b="0" baseline="0" dirty="0" smtClean="0"/>
              <a:t>value.</a:t>
            </a:r>
            <a:endParaRPr lang="en-US" b="0" baseline="0" dirty="0" smtClean="0"/>
          </a:p>
          <a:p>
            <a:endParaRPr lang="en-US" b="0" baseline="0" dirty="0" smtClean="0"/>
          </a:p>
          <a:p>
            <a:r>
              <a:rPr lang="en-US" b="0" baseline="0" dirty="0" smtClean="0"/>
              <a:t>Importantly, we alternate between full speed and idle state even when we have work to do.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Also, the transition time from going between the extreme states of 3 GHz and C1E is in the order of microseconds. Thus, we expect very little overhead in using IdleCap. This fact is validated via experiments that I’ll soon present.</a:t>
            </a:r>
            <a:endParaRPr lang="en-US" dirty="0" smtClean="0"/>
          </a:p>
        </p:txBody>
      </p:sp>
      <p:sp>
        <p:nvSpPr>
          <p:cNvPr id="4" name="Slide Number Placeholder 3"/>
          <p:cNvSpPr>
            <a:spLocks noGrp="1"/>
          </p:cNvSpPr>
          <p:nvPr>
            <p:ph type="sldNum" sz="quarter" idx="10"/>
          </p:nvPr>
        </p:nvSpPr>
        <p:spPr/>
        <p:txBody>
          <a:bodyPr/>
          <a:lstStyle/>
          <a:p>
            <a:fld id="{2FB71280-6C74-430C-97E0-A2BFB19D4BE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 so let’s look </a:t>
            </a:r>
            <a:r>
              <a:rPr lang="en-US" dirty="0" smtClean="0"/>
              <a:t>a simple example to make the point clearer.</a:t>
            </a:r>
          </a:p>
          <a:p>
            <a:r>
              <a:rPr lang="en-US" dirty="0" smtClean="0"/>
              <a:t>Say we want a power cap of 170 watts.</a:t>
            </a:r>
          </a:p>
          <a:p>
            <a:r>
              <a:rPr lang="en-US" dirty="0" smtClean="0"/>
              <a:t>For clock throttling, &lt;CLICK&gt; we get around</a:t>
            </a:r>
            <a:r>
              <a:rPr lang="en-US" baseline="0" dirty="0" smtClean="0"/>
              <a:t> &lt;CLICK&gt; .7 GHz of freq.</a:t>
            </a:r>
          </a:p>
          <a:p>
            <a:r>
              <a:rPr lang="en-US" baseline="0" dirty="0" smtClean="0"/>
              <a:t>For </a:t>
            </a:r>
            <a:r>
              <a:rPr lang="en-US" baseline="0" dirty="0" err="1" smtClean="0"/>
              <a:t>IdleCap</a:t>
            </a:r>
            <a:r>
              <a:rPr lang="en-US" baseline="0" dirty="0" smtClean="0"/>
              <a:t>, &lt;&gt; we get &lt;&gt; 1.5 </a:t>
            </a:r>
            <a:r>
              <a:rPr lang="en-US" baseline="0" dirty="0" err="1" smtClean="0"/>
              <a:t>Ghz</a:t>
            </a:r>
            <a:r>
              <a:rPr lang="en-US" baseline="0" dirty="0" smtClean="0"/>
              <a:t>.</a:t>
            </a:r>
          </a:p>
          <a:p>
            <a:r>
              <a:rPr lang="en-US" baseline="0" dirty="0" smtClean="0"/>
              <a:t>Thus, &lt;&gt; for the same power cap value, </a:t>
            </a:r>
            <a:r>
              <a:rPr lang="en-US" baseline="0" dirty="0" err="1" smtClean="0"/>
              <a:t>IdleCap</a:t>
            </a:r>
            <a:r>
              <a:rPr lang="en-US" baseline="0" dirty="0" smtClean="0"/>
              <a:t> results in twice the frequency.</a:t>
            </a:r>
          </a:p>
          <a:p>
            <a:endParaRPr lang="en-US" baseline="0" dirty="0" smtClean="0"/>
          </a:p>
          <a:p>
            <a:r>
              <a:rPr lang="en-US" baseline="0" dirty="0" smtClean="0"/>
              <a:t>In particular, &lt;&gt; </a:t>
            </a:r>
            <a:r>
              <a:rPr lang="en-US" baseline="0" dirty="0" err="1" smtClean="0"/>
              <a:t>IdleCap</a:t>
            </a:r>
            <a:r>
              <a:rPr lang="en-US" baseline="0" dirty="0" smtClean="0"/>
              <a:t> alternates between the 3GHz state and the C1E state, spending an equal amount of time in each state. This results in an average freq. of &lt;&gt; 1.5 GHz.</a:t>
            </a:r>
            <a:endParaRPr lang="en-US" dirty="0" smtClean="0"/>
          </a:p>
        </p:txBody>
      </p:sp>
      <p:sp>
        <p:nvSpPr>
          <p:cNvPr id="4" name="Slide Number Placeholder 3"/>
          <p:cNvSpPr>
            <a:spLocks noGrp="1"/>
          </p:cNvSpPr>
          <p:nvPr>
            <p:ph type="sldNum" sz="quarter" idx="10"/>
          </p:nvPr>
        </p:nvSpPr>
        <p:spPr/>
        <p:txBody>
          <a:bodyPr/>
          <a:lstStyle/>
          <a:p>
            <a:fld id="{2FB71280-6C74-430C-97E0-A2BFB19D4BE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170 watts, we go between 3GHz and C1E, spending</a:t>
            </a:r>
            <a:r>
              <a:rPr lang="en-US" baseline="0" dirty="0" smtClean="0"/>
              <a:t> half the time in each state.</a:t>
            </a:r>
          </a:p>
          <a:p>
            <a:r>
              <a:rPr lang="en-US" dirty="0" smtClean="0"/>
              <a:t>What </a:t>
            </a:r>
            <a:r>
              <a:rPr lang="en-US" dirty="0" smtClean="0"/>
              <a:t>if</a:t>
            </a:r>
            <a:r>
              <a:rPr lang="en-US" baseline="0" dirty="0" smtClean="0"/>
              <a:t> we wanted to achieve an arbitrary power cap value </a:t>
            </a:r>
            <a:r>
              <a:rPr lang="en-US" baseline="0" dirty="0" smtClean="0"/>
              <a:t>?</a:t>
            </a:r>
          </a:p>
          <a:p>
            <a:endParaRPr lang="en-US" baseline="0" dirty="0" smtClean="0"/>
          </a:p>
          <a:p>
            <a:r>
              <a:rPr lang="en-US" baseline="0" dirty="0" smtClean="0"/>
              <a:t>Let’s first define some notation. </a:t>
            </a:r>
            <a:r>
              <a:rPr lang="en-US" baseline="0" dirty="0" smtClean="0"/>
              <a:t>&lt;&gt; We </a:t>
            </a:r>
            <a:r>
              <a:rPr lang="en-US" baseline="0" dirty="0" smtClean="0"/>
              <a:t>use ‘r’ to refer to the fraction of time IdleCap spends in the 3 GHz state. Thus, in our previous example, where we wanted a power cap of 170 watts, r was ½.</a:t>
            </a:r>
          </a:p>
          <a:p>
            <a:r>
              <a:rPr lang="en-US" baseline="0" dirty="0" smtClean="0"/>
              <a:t>&lt;CLICK&gt; Say we now want a power cap of 195 watts. This would translate to spending ¼ of our time in the 120 watts C1E state, and ¾ of the time in the 3 GHz state. &lt;CLICK&gt; Thus, r = ¾.</a:t>
            </a:r>
          </a:p>
          <a:p>
            <a:endParaRPr lang="en-US" dirty="0" smtClean="0"/>
          </a:p>
          <a:p>
            <a:r>
              <a:rPr lang="en-US" dirty="0" smtClean="0"/>
              <a:t>&lt;CLICK&gt; In general,</a:t>
            </a:r>
            <a:r>
              <a:rPr lang="en-US" baseline="0" dirty="0" smtClean="0"/>
              <a:t> to achieve a power cap of </a:t>
            </a:r>
            <a:r>
              <a:rPr lang="en-US" baseline="0" dirty="0" err="1" smtClean="0"/>
              <a:t>Pcap</a:t>
            </a:r>
            <a:r>
              <a:rPr lang="en-US" baseline="0" dirty="0" smtClean="0"/>
              <a:t> watts, we pick the value of r to be as follows. This can be derived easily, and I will not go into this now. Details are presented in our paper.</a:t>
            </a:r>
          </a:p>
          <a:p>
            <a:endParaRPr lang="en-US" baseline="0" dirty="0" smtClean="0"/>
          </a:p>
          <a:p>
            <a:r>
              <a:rPr lang="en-US" baseline="0" dirty="0" smtClean="0"/>
              <a:t>Thus, we can pick the value of r appropriately for any power cap value we want.</a:t>
            </a:r>
          </a:p>
          <a:p>
            <a:r>
              <a:rPr lang="en-US" baseline="0" dirty="0" smtClean="0"/>
              <a:t>Sometimes, we are interested in a power cap value that allows us to achieve a given performance SLA, such as a mean response time target.</a:t>
            </a:r>
            <a:endParaRPr lang="en-US" dirty="0" smtClean="0"/>
          </a:p>
        </p:txBody>
      </p:sp>
      <p:sp>
        <p:nvSpPr>
          <p:cNvPr id="4" name="Slide Number Placeholder 3"/>
          <p:cNvSpPr>
            <a:spLocks noGrp="1"/>
          </p:cNvSpPr>
          <p:nvPr>
            <p:ph type="sldNum" sz="quarter" idx="10"/>
          </p:nvPr>
        </p:nvSpPr>
        <p:spPr/>
        <p:txBody>
          <a:bodyPr/>
          <a:lstStyle/>
          <a:p>
            <a:fld id="{2FB71280-6C74-430C-97E0-A2BFB19D4BE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Interestingly,</a:t>
            </a:r>
            <a:r>
              <a:rPr lang="en-US" baseline="0" dirty="0" smtClean="0"/>
              <a:t> IdleCap can be quite useful here. We introduce some more notation here.</a:t>
            </a:r>
          </a:p>
          <a:p>
            <a:r>
              <a:rPr lang="en-US" baseline="0" dirty="0" smtClean="0"/>
              <a:t>E[To] refers to the mean response time of a job when running at 3 GHz, which means, no power capping.</a:t>
            </a:r>
          </a:p>
          <a:p>
            <a:r>
              <a:rPr lang="en-US" baseline="0" dirty="0" smtClean="0"/>
              <a:t>&lt;CLICK&gt; Let E[</a:t>
            </a:r>
            <a:r>
              <a:rPr lang="en-US" baseline="0" dirty="0" err="1" smtClean="0"/>
              <a:t>Tidlecap</a:t>
            </a:r>
            <a:r>
              <a:rPr lang="en-US" baseline="0" dirty="0" smtClean="0"/>
              <a:t>] refer to the mean response time using IdleCap.</a:t>
            </a:r>
          </a:p>
          <a:p>
            <a:endParaRPr lang="en-US" baseline="0" dirty="0" smtClean="0"/>
          </a:p>
          <a:p>
            <a:r>
              <a:rPr lang="en-US" baseline="0" dirty="0" smtClean="0"/>
              <a:t>We can show, &lt;CLICK&gt; that E[</a:t>
            </a:r>
            <a:r>
              <a:rPr lang="en-US" baseline="0" dirty="0" err="1" smtClean="0"/>
              <a:t>Tidlecap</a:t>
            </a:r>
            <a:r>
              <a:rPr lang="en-US" baseline="0" dirty="0" smtClean="0"/>
              <a:t>] is equal to E[To] divided by r. This is because we are working on the job only for r fraction of time, and during that time, we are operating at full speed. Notice that this equation holds true irrespective of the workload type, since when we are in C1E, the system is halted as a whole, and not just the CPU.</a:t>
            </a:r>
          </a:p>
          <a:p>
            <a:r>
              <a:rPr lang="en-US" baseline="0" dirty="0" smtClean="0"/>
              <a:t>Thus, &lt;CLICK&gt; the performance under IdleCap is entirely predictable.</a:t>
            </a:r>
          </a:p>
          <a:p>
            <a:endParaRPr lang="en-US" baseline="0" dirty="0" smtClean="0"/>
          </a:p>
          <a:p>
            <a:r>
              <a:rPr lang="en-US" baseline="0" dirty="0" smtClean="0"/>
              <a:t>So far, we have been talking about how great IdleCap is, and how it effortlessly exploits the Idle C1E state. We’ll now show via experimental results that this is in fact true.</a:t>
            </a:r>
            <a:endParaRPr lang="en-US" dirty="0" smtClean="0"/>
          </a:p>
        </p:txBody>
      </p:sp>
      <p:sp>
        <p:nvSpPr>
          <p:cNvPr id="4" name="Slide Number Placeholder 3"/>
          <p:cNvSpPr>
            <a:spLocks noGrp="1"/>
          </p:cNvSpPr>
          <p:nvPr>
            <p:ph type="sldNum" sz="quarter" idx="10"/>
          </p:nvPr>
        </p:nvSpPr>
        <p:spPr/>
        <p:txBody>
          <a:bodyPr/>
          <a:lstStyle/>
          <a:p>
            <a:fld id="{2FB71280-6C74-430C-97E0-A2BFB19D4BE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CC6258-08EF-4FE0-9471-2E1B20B371BE}" type="datetime1">
              <a:rPr lang="en-US" smtClean="0"/>
              <a:pPr/>
              <a:t>6/19/2009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A69A0-91E7-421B-9CED-60E52C3E7A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8D592-77C6-41FB-A305-9270F401309D}" type="datetime1">
              <a:rPr lang="en-US" smtClean="0"/>
              <a:pPr/>
              <a:t>6/19/2009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A69A0-91E7-421B-9CED-60E52C3E7A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F38EE-4D2E-4C84-AD8E-7DF6112D1AD4}" type="datetime1">
              <a:rPr lang="en-US" smtClean="0"/>
              <a:pPr/>
              <a:t>6/19/2009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A69A0-91E7-421B-9CED-60E52C3E7A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D0ACC4-385A-4DBB-96B3-7E602C208BEB}" type="datetime1">
              <a:rPr lang="en-US" smtClean="0"/>
              <a:pPr/>
              <a:t>6/19/2009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A69A0-91E7-421B-9CED-60E52C3E7A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432BE5-A19C-4A60-8076-649B35905EA7}" type="datetime1">
              <a:rPr lang="en-US" smtClean="0"/>
              <a:pPr/>
              <a:t>6/19/2009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A69A0-91E7-421B-9CED-60E52C3E7A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22DAD8-BDE1-4313-B419-11A18D55A484}" type="datetime1">
              <a:rPr lang="en-US" smtClean="0"/>
              <a:pPr/>
              <a:t>6/19/2009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A69A0-91E7-421B-9CED-60E52C3E7A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1B110F-DBCD-4940-9439-D9149F72C05C}" type="datetime1">
              <a:rPr lang="en-US" smtClean="0"/>
              <a:pPr/>
              <a:t>6/19/2009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A69A0-91E7-421B-9CED-60E52C3E7A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798A28-BED2-4CD9-A135-FE92B15F1DE8}" type="datetime1">
              <a:rPr lang="en-US" smtClean="0"/>
              <a:pPr/>
              <a:t>6/19/2009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A69A0-91E7-421B-9CED-60E52C3E7A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3F62E-3BB4-4090-B151-FC66C1F4850B}" type="datetime1">
              <a:rPr lang="en-US" smtClean="0"/>
              <a:pPr/>
              <a:t>6/19/2009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A69A0-91E7-421B-9CED-60E52C3E7A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018840-0F6A-409D-9501-1DE0C7CE083D}" type="datetime1">
              <a:rPr lang="en-US" smtClean="0"/>
              <a:pPr/>
              <a:t>6/19/2009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A69A0-91E7-421B-9CED-60E52C3E7A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8D239-410E-44A6-8B38-105DBE1E58A9}" type="datetime1">
              <a:rPr lang="en-US" smtClean="0"/>
              <a:pPr/>
              <a:t>6/19/2009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A69A0-91E7-421B-9CED-60E52C3E7A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2107E-8DD9-4D53-9FA4-30C27D669D77}" type="datetime1">
              <a:rPr lang="en-US" smtClean="0"/>
              <a:pPr/>
              <a:t>6/19/2009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A69A0-91E7-421B-9CED-60E52C3E7A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0.png"/><Relationship Id="rId7"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7.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Power Capping Via </a:t>
            </a:r>
            <a:br>
              <a:rPr lang="en-US" dirty="0" smtClean="0"/>
            </a:br>
            <a:r>
              <a:rPr lang="en-US" dirty="0" smtClean="0"/>
              <a:t>Forced Idleness</a:t>
            </a:r>
            <a:endParaRPr lang="en-US" dirty="0"/>
          </a:p>
        </p:txBody>
      </p:sp>
      <p:sp>
        <p:nvSpPr>
          <p:cNvPr id="3" name="Subtitle 2"/>
          <p:cNvSpPr>
            <a:spLocks noGrp="1"/>
          </p:cNvSpPr>
          <p:nvPr>
            <p:ph type="subTitle" idx="1"/>
          </p:nvPr>
        </p:nvSpPr>
        <p:spPr>
          <a:xfrm>
            <a:off x="1371600" y="2590800"/>
            <a:ext cx="6400800" cy="1752600"/>
          </a:xfrm>
        </p:spPr>
        <p:txBody>
          <a:bodyPr/>
          <a:lstStyle/>
          <a:p>
            <a:r>
              <a:rPr lang="en-US" u="sng" dirty="0" smtClean="0">
                <a:solidFill>
                  <a:schemeClr val="tx2"/>
                </a:solidFill>
              </a:rPr>
              <a:t>ANSHUL  GANDHI</a:t>
            </a:r>
          </a:p>
          <a:p>
            <a:r>
              <a:rPr lang="en-US" dirty="0" smtClean="0">
                <a:solidFill>
                  <a:schemeClr val="tx2"/>
                </a:solidFill>
              </a:rPr>
              <a:t>Carnegie Mellon Univ.</a:t>
            </a:r>
            <a:endParaRPr lang="en-US" dirty="0">
              <a:solidFill>
                <a:schemeClr val="tx2"/>
              </a:solidFill>
            </a:endParaRPr>
          </a:p>
        </p:txBody>
      </p:sp>
      <p:graphicFrame>
        <p:nvGraphicFramePr>
          <p:cNvPr id="5" name="Table 4"/>
          <p:cNvGraphicFramePr>
            <a:graphicFrameLocks noGrp="1"/>
          </p:cNvGraphicFramePr>
          <p:nvPr/>
        </p:nvGraphicFramePr>
        <p:xfrm>
          <a:off x="228600" y="4465320"/>
          <a:ext cx="8686800" cy="2316480"/>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4343400"/>
                <a:gridCol w="4343400"/>
              </a:tblGrid>
              <a:tr h="947651">
                <a:tc>
                  <a:txBody>
                    <a:bodyPr/>
                    <a:lstStyle/>
                    <a:p>
                      <a:pPr algn="ctr"/>
                      <a:r>
                        <a:rPr lang="en-US" sz="2400" b="0" u="sng" baseline="0" dirty="0" smtClean="0">
                          <a:solidFill>
                            <a:schemeClr val="tx2">
                              <a:lumMod val="50000"/>
                            </a:schemeClr>
                          </a:solidFill>
                          <a:latin typeface="Calibri" pitchFamily="34" charset="0"/>
                        </a:rPr>
                        <a:t>Mor Harchol-Balter</a:t>
                      </a:r>
                    </a:p>
                    <a:p>
                      <a:pPr algn="ctr"/>
                      <a:r>
                        <a:rPr lang="en-US" sz="2400" b="0" baseline="0" dirty="0" smtClean="0">
                          <a:solidFill>
                            <a:schemeClr val="tx2">
                              <a:lumMod val="50000"/>
                            </a:schemeClr>
                          </a:solidFill>
                          <a:latin typeface="Calibri" pitchFamily="34" charset="0"/>
                        </a:rPr>
                        <a:t>Carnegie Mellon Univ.</a:t>
                      </a:r>
                      <a:endParaRPr lang="en-US" sz="2400" b="0" baseline="0" dirty="0">
                        <a:solidFill>
                          <a:schemeClr val="tx2">
                            <a:lumMod val="50000"/>
                          </a:schemeClr>
                        </a:solidFill>
                        <a:latin typeface="Calibri" pitchFamily="34" charset="0"/>
                      </a:endParaRPr>
                    </a:p>
                  </a:txBody>
                  <a:tcPr>
                    <a:noFill/>
                  </a:tcPr>
                </a:tc>
                <a:tc>
                  <a:txBody>
                    <a:bodyPr/>
                    <a:lstStyle/>
                    <a:p>
                      <a:pPr algn="ctr"/>
                      <a:r>
                        <a:rPr lang="en-US" sz="2400" b="0" u="sng" baseline="0" dirty="0" smtClean="0">
                          <a:solidFill>
                            <a:schemeClr val="tx2">
                              <a:lumMod val="50000"/>
                            </a:schemeClr>
                          </a:solidFill>
                          <a:latin typeface="Calibri" pitchFamily="34" charset="0"/>
                        </a:rPr>
                        <a:t>Rajarshi Das</a:t>
                      </a:r>
                    </a:p>
                    <a:p>
                      <a:pPr algn="ctr"/>
                      <a:r>
                        <a:rPr lang="en-US" sz="2400" b="0" baseline="0" dirty="0" smtClean="0">
                          <a:solidFill>
                            <a:schemeClr val="tx2">
                              <a:lumMod val="50000"/>
                            </a:schemeClr>
                          </a:solidFill>
                          <a:latin typeface="Calibri" pitchFamily="34" charset="0"/>
                        </a:rPr>
                        <a:t>IBM, T.J. Watson</a:t>
                      </a:r>
                      <a:endParaRPr lang="en-US" sz="2400" b="0" baseline="0" dirty="0">
                        <a:solidFill>
                          <a:schemeClr val="tx2">
                            <a:lumMod val="50000"/>
                          </a:schemeClr>
                        </a:solidFill>
                        <a:latin typeface="Calibri" pitchFamily="34" charset="0"/>
                      </a:endParaRPr>
                    </a:p>
                  </a:txBody>
                  <a:tcPr>
                    <a:noFill/>
                  </a:tcPr>
                </a:tc>
              </a:tr>
              <a:tr h="1368829">
                <a:tc>
                  <a:txBody>
                    <a:bodyPr/>
                    <a:lstStyle/>
                    <a:p>
                      <a:pPr algn="ctr"/>
                      <a:r>
                        <a:rPr lang="en-US" sz="2400" b="0" u="sng" baseline="0" dirty="0" smtClean="0">
                          <a:solidFill>
                            <a:schemeClr val="tx2">
                              <a:lumMod val="50000"/>
                            </a:schemeClr>
                          </a:solidFill>
                          <a:latin typeface="Calibri" pitchFamily="34" charset="0"/>
                        </a:rPr>
                        <a:t>Jeffrey O. Kephart</a:t>
                      </a:r>
                    </a:p>
                    <a:p>
                      <a:pPr algn="ctr"/>
                      <a:r>
                        <a:rPr lang="en-US" sz="2400" b="0" baseline="0" dirty="0" smtClean="0">
                          <a:solidFill>
                            <a:schemeClr val="tx2">
                              <a:lumMod val="50000"/>
                            </a:schemeClr>
                          </a:solidFill>
                          <a:latin typeface="Calibri" pitchFamily="34" charset="0"/>
                        </a:rPr>
                        <a:t>IBM, T.J. Watson</a:t>
                      </a:r>
                    </a:p>
                    <a:p>
                      <a:pPr algn="ctr"/>
                      <a:endParaRPr lang="en-US" sz="2400" b="0" baseline="0" dirty="0">
                        <a:solidFill>
                          <a:schemeClr val="tx2">
                            <a:lumMod val="50000"/>
                          </a:schemeClr>
                        </a:solidFill>
                        <a:latin typeface="Calibri" pitchFamily="34" charset="0"/>
                      </a:endParaRPr>
                    </a:p>
                  </a:txBody>
                  <a:tcPr>
                    <a:noFill/>
                  </a:tcPr>
                </a:tc>
                <a:tc>
                  <a:txBody>
                    <a:bodyPr/>
                    <a:lstStyle/>
                    <a:p>
                      <a:pPr algn="ctr"/>
                      <a:r>
                        <a:rPr lang="en-US" sz="2400" b="0" u="sng" baseline="0" dirty="0" smtClean="0">
                          <a:solidFill>
                            <a:schemeClr val="tx2">
                              <a:lumMod val="50000"/>
                            </a:schemeClr>
                          </a:solidFill>
                          <a:latin typeface="Calibri" pitchFamily="34" charset="0"/>
                        </a:rPr>
                        <a:t>Charles Lefurgy</a:t>
                      </a:r>
                    </a:p>
                    <a:p>
                      <a:pPr algn="ctr"/>
                      <a:r>
                        <a:rPr lang="en-US" sz="2400" b="0" baseline="0" dirty="0" smtClean="0">
                          <a:solidFill>
                            <a:schemeClr val="tx2">
                              <a:lumMod val="50000"/>
                            </a:schemeClr>
                          </a:solidFill>
                          <a:latin typeface="Calibri" pitchFamily="34" charset="0"/>
                        </a:rPr>
                        <a:t>IBM, Austin</a:t>
                      </a:r>
                    </a:p>
                    <a:p>
                      <a:pPr algn="ctr"/>
                      <a:endParaRPr lang="en-US" sz="2400" b="0" baseline="0" dirty="0">
                        <a:solidFill>
                          <a:schemeClr val="tx2">
                            <a:lumMod val="50000"/>
                          </a:schemeClr>
                        </a:solidFill>
                        <a:latin typeface="Calibri" pitchFamily="34" charset="0"/>
                      </a:endParaRPr>
                    </a:p>
                  </a:txBody>
                  <a:tcPr>
                    <a:noFill/>
                  </a:tcPr>
                </a:tc>
              </a:tr>
            </a:tbl>
          </a:graphicData>
        </a:graphic>
      </p:graphicFrame>
      <p:sp>
        <p:nvSpPr>
          <p:cNvPr id="6" name="Slide Number Placeholder 5"/>
          <p:cNvSpPr>
            <a:spLocks noGrp="1"/>
          </p:cNvSpPr>
          <p:nvPr>
            <p:ph type="sldNum" sz="quarter" idx="12"/>
          </p:nvPr>
        </p:nvSpPr>
        <p:spPr/>
        <p:txBody>
          <a:bodyPr/>
          <a:lstStyle/>
          <a:p>
            <a:fld id="{E94A69A0-91E7-421B-9CED-60E52C3E7AB9}"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Setup</a:t>
            </a:r>
            <a:endParaRPr lang="en-US" dirty="0"/>
          </a:p>
        </p:txBody>
      </p:sp>
      <p:sp>
        <p:nvSpPr>
          <p:cNvPr id="4" name="Slide Number Placeholder 3"/>
          <p:cNvSpPr>
            <a:spLocks noGrp="1"/>
          </p:cNvSpPr>
          <p:nvPr>
            <p:ph type="sldNum" sz="quarter" idx="12"/>
          </p:nvPr>
        </p:nvSpPr>
        <p:spPr/>
        <p:txBody>
          <a:bodyPr/>
          <a:lstStyle/>
          <a:p>
            <a:fld id="{E94A69A0-91E7-421B-9CED-60E52C3E7AB9}" type="slidenum">
              <a:rPr lang="en-US" smtClean="0"/>
              <a:pPr/>
              <a:t>10</a:t>
            </a:fld>
            <a:endParaRPr lang="en-US"/>
          </a:p>
        </p:txBody>
      </p:sp>
      <p:pic>
        <p:nvPicPr>
          <p:cNvPr id="5" name="Picture 12" descr="blade.jpg"/>
          <p:cNvPicPr>
            <a:picLocks noChangeAspect="1"/>
          </p:cNvPicPr>
          <p:nvPr/>
        </p:nvPicPr>
        <p:blipFill>
          <a:blip r:embed="rId3"/>
          <a:srcRect/>
          <a:stretch>
            <a:fillRect/>
          </a:stretch>
        </p:blipFill>
        <p:spPr bwMode="auto">
          <a:xfrm>
            <a:off x="4148137" y="3048000"/>
            <a:ext cx="2159000" cy="471487"/>
          </a:xfrm>
          <a:prstGeom prst="rect">
            <a:avLst/>
          </a:prstGeom>
          <a:noFill/>
          <a:ln w="9525">
            <a:noFill/>
            <a:miter lim="800000"/>
            <a:headEnd/>
            <a:tailEnd/>
          </a:ln>
        </p:spPr>
      </p:pic>
      <p:sp>
        <p:nvSpPr>
          <p:cNvPr id="6" name="Rectangle 5"/>
          <p:cNvSpPr/>
          <p:nvPr/>
        </p:nvSpPr>
        <p:spPr>
          <a:xfrm>
            <a:off x="4114800" y="2819400"/>
            <a:ext cx="2198687" cy="8493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Arrow Connector 7"/>
          <p:cNvCxnSpPr/>
          <p:nvPr/>
        </p:nvCxnSpPr>
        <p:spPr>
          <a:xfrm>
            <a:off x="2743200" y="3200400"/>
            <a:ext cx="1371600" cy="1588"/>
          </a:xfrm>
          <a:prstGeom prst="straightConnector1">
            <a:avLst/>
          </a:prstGeom>
          <a:ln w="127000">
            <a:solidFill>
              <a:schemeClr val="accent6">
                <a:lumMod val="75000"/>
              </a:schemeClr>
            </a:solidFill>
            <a:tailEnd type="triangle" w="med" len="lg"/>
          </a:ln>
        </p:spPr>
        <p:style>
          <a:lnRef idx="1">
            <a:schemeClr val="accent1"/>
          </a:lnRef>
          <a:fillRef idx="0">
            <a:schemeClr val="accent1"/>
          </a:fillRef>
          <a:effectRef idx="0">
            <a:schemeClr val="accent1"/>
          </a:effectRef>
          <a:fontRef idx="minor">
            <a:schemeClr val="tx1"/>
          </a:fontRef>
        </p:style>
      </p:cxnSp>
      <p:sp>
        <p:nvSpPr>
          <p:cNvPr id="9" name="Rectangular Callout 8"/>
          <p:cNvSpPr/>
          <p:nvPr/>
        </p:nvSpPr>
        <p:spPr>
          <a:xfrm>
            <a:off x="6324600" y="1219200"/>
            <a:ext cx="2819400" cy="990600"/>
          </a:xfrm>
          <a:prstGeom prst="wedgeRectCallout">
            <a:avLst>
              <a:gd name="adj1" fmla="val -77551"/>
              <a:gd name="adj2" fmla="val 13764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IBM BladeCenter HS21</a:t>
            </a:r>
          </a:p>
          <a:p>
            <a:pPr algn="ctr"/>
            <a:r>
              <a:rPr lang="en-US" b="1" dirty="0" smtClean="0">
                <a:solidFill>
                  <a:schemeClr val="tx1"/>
                </a:solidFill>
              </a:rPr>
              <a:t>3GHz, quad core, 4GB RAM</a:t>
            </a:r>
          </a:p>
          <a:p>
            <a:pPr algn="ctr"/>
            <a:r>
              <a:rPr lang="en-US" b="1" dirty="0" smtClean="0">
                <a:solidFill>
                  <a:schemeClr val="tx1"/>
                </a:solidFill>
              </a:rPr>
              <a:t>C1E idle state</a:t>
            </a:r>
            <a:endParaRPr lang="en-US" b="1" dirty="0">
              <a:solidFill>
                <a:schemeClr val="tx1"/>
              </a:solidFill>
            </a:endParaRPr>
          </a:p>
        </p:txBody>
      </p:sp>
      <p:sp>
        <p:nvSpPr>
          <p:cNvPr id="10" name="Rectangular Callout 9"/>
          <p:cNvSpPr/>
          <p:nvPr/>
        </p:nvSpPr>
        <p:spPr>
          <a:xfrm>
            <a:off x="0" y="1447800"/>
            <a:ext cx="3276600" cy="990600"/>
          </a:xfrm>
          <a:prstGeom prst="wedgeRectCallout">
            <a:avLst>
              <a:gd name="adj1" fmla="val 35460"/>
              <a:gd name="adj2" fmla="val 12382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smtClean="0">
                <a:solidFill>
                  <a:schemeClr val="tx1"/>
                </a:solidFill>
              </a:rPr>
              <a:t>Workload</a:t>
            </a:r>
          </a:p>
          <a:p>
            <a:pPr>
              <a:buFont typeface="Arial" pitchFamily="34" charset="0"/>
              <a:buChar char="•"/>
            </a:pPr>
            <a:r>
              <a:rPr lang="en-US" b="1" dirty="0" smtClean="0">
                <a:solidFill>
                  <a:schemeClr val="tx1"/>
                </a:solidFill>
              </a:rPr>
              <a:t>CPU bound (LINPACK, DAXPY)</a:t>
            </a:r>
          </a:p>
          <a:p>
            <a:pPr>
              <a:buFont typeface="Arial" pitchFamily="34" charset="0"/>
              <a:buChar char="•"/>
            </a:pPr>
            <a:r>
              <a:rPr lang="en-US" b="1" dirty="0" smtClean="0">
                <a:solidFill>
                  <a:schemeClr val="tx1"/>
                </a:solidFill>
              </a:rPr>
              <a:t>Memory bound (STREAM)</a:t>
            </a:r>
          </a:p>
        </p:txBody>
      </p:sp>
      <p:pic>
        <p:nvPicPr>
          <p:cNvPr id="17" name="Picture 16" descr="alt.bmp"/>
          <p:cNvPicPr>
            <a:picLocks noChangeAspect="1"/>
          </p:cNvPicPr>
          <p:nvPr/>
        </p:nvPicPr>
        <p:blipFill>
          <a:blip r:embed="rId4"/>
          <a:stretch>
            <a:fillRect/>
          </a:stretch>
        </p:blipFill>
        <p:spPr>
          <a:xfrm>
            <a:off x="3714750" y="3886200"/>
            <a:ext cx="3067050" cy="1219200"/>
          </a:xfrm>
          <a:prstGeom prst="rect">
            <a:avLst/>
          </a:prstGeom>
        </p:spPr>
      </p:pic>
      <p:sp>
        <p:nvSpPr>
          <p:cNvPr id="19" name="Right Brace 18"/>
          <p:cNvSpPr/>
          <p:nvPr/>
        </p:nvSpPr>
        <p:spPr>
          <a:xfrm rot="5400000">
            <a:off x="4286250" y="4547345"/>
            <a:ext cx="381000" cy="10668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Rectangular Callout 19"/>
          <p:cNvSpPr/>
          <p:nvPr/>
        </p:nvSpPr>
        <p:spPr>
          <a:xfrm>
            <a:off x="1524000" y="5334000"/>
            <a:ext cx="6324600" cy="990600"/>
          </a:xfrm>
          <a:prstGeom prst="wedgeRectCallout">
            <a:avLst>
              <a:gd name="adj1" fmla="val 17202"/>
              <a:gd name="adj2" fmla="val 4895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smtClean="0">
                <a:solidFill>
                  <a:schemeClr val="tx1"/>
                </a:solidFill>
              </a:rPr>
              <a:t>Alternation period</a:t>
            </a:r>
            <a:r>
              <a:rPr lang="en-US" b="1" dirty="0" smtClean="0">
                <a:solidFill>
                  <a:schemeClr val="tx1"/>
                </a:solidFill>
              </a:rPr>
              <a:t>: Time between successive entries to C1E state</a:t>
            </a:r>
          </a:p>
          <a:p>
            <a:endParaRPr lang="en-US" b="1" dirty="0" smtClean="0">
              <a:solidFill>
                <a:schemeClr val="tx1"/>
              </a:solidFill>
            </a:endParaRPr>
          </a:p>
          <a:p>
            <a:r>
              <a:rPr lang="en-US" b="1" dirty="0" smtClean="0">
                <a:solidFill>
                  <a:schemeClr val="tx1"/>
                </a:solidFill>
              </a:rPr>
              <a:t>1millisec, 10millisec, 100millisec, 1sec, 10sec</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9" presetClass="emph" presetSubtype="0" grpId="1" nodeType="withEffect">
                                  <p:stCondLst>
                                    <p:cond delay="0"/>
                                  </p:stCondLst>
                                  <p:childTnLst>
                                    <p:set>
                                      <p:cBhvr rctx="PPT">
                                        <p:cTn id="14" dur="indefinite"/>
                                        <p:tgtEl>
                                          <p:spTgt spid="9"/>
                                        </p:tgtEl>
                                        <p:attrNameLst>
                                          <p:attrName>style.opacity</p:attrName>
                                        </p:attrNameLst>
                                      </p:cBhvr>
                                      <p:to>
                                        <p:strVal val="0.25"/>
                                      </p:to>
                                    </p:set>
                                    <p:animEffect filter="image" prLst="opacity: 0.25">
                                      <p:cBhvr rctx="IE">
                                        <p:cTn id="15" dur="indefinite"/>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childTnLst>
                                </p:cTn>
                              </p:par>
                              <p:par>
                                <p:cTn id="20" presetID="9" presetClass="emph" presetSubtype="0" nodeType="withEffect">
                                  <p:stCondLst>
                                    <p:cond delay="0"/>
                                  </p:stCondLst>
                                  <p:childTnLst>
                                    <p:set>
                                      <p:cBhvr rctx="PPT">
                                        <p:cTn id="21" dur="indefinite"/>
                                        <p:tgtEl>
                                          <p:spTgt spid="8"/>
                                        </p:tgtEl>
                                        <p:attrNameLst>
                                          <p:attrName>style.opacity</p:attrName>
                                        </p:attrNameLst>
                                      </p:cBhvr>
                                      <p:to>
                                        <p:strVal val="0.25"/>
                                      </p:to>
                                    </p:set>
                                    <p:animEffect filter="image" prLst="opacity: 0.25">
                                      <p:cBhvr rctx="IE">
                                        <p:cTn id="22" dur="indefinite"/>
                                        <p:tgtEl>
                                          <p:spTgt spid="8"/>
                                        </p:tgtEl>
                                      </p:cBhvr>
                                    </p:animEffect>
                                  </p:childTnLst>
                                </p:cTn>
                              </p:par>
                              <p:par>
                                <p:cTn id="23" presetID="9" presetClass="emph" presetSubtype="0" grpId="1" nodeType="withEffect">
                                  <p:stCondLst>
                                    <p:cond delay="0"/>
                                  </p:stCondLst>
                                  <p:childTnLst>
                                    <p:set>
                                      <p:cBhvr rctx="PPT">
                                        <p:cTn id="24" dur="indefinite"/>
                                        <p:tgtEl>
                                          <p:spTgt spid="10"/>
                                        </p:tgtEl>
                                        <p:attrNameLst>
                                          <p:attrName>style.opacity</p:attrName>
                                        </p:attrNameLst>
                                      </p:cBhvr>
                                      <p:to>
                                        <p:strVal val="0.25"/>
                                      </p:to>
                                    </p:set>
                                    <p:animEffect filter="image" prLst="opacity: 0.25">
                                      <p:cBhvr rctx="IE">
                                        <p:cTn id="25" dur="indefinite"/>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9"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“DAXPY”</a:t>
            </a:r>
            <a:endParaRPr lang="en-US" dirty="0"/>
          </a:p>
        </p:txBody>
      </p:sp>
      <p:sp>
        <p:nvSpPr>
          <p:cNvPr id="4" name="Slide Number Placeholder 3"/>
          <p:cNvSpPr>
            <a:spLocks noGrp="1"/>
          </p:cNvSpPr>
          <p:nvPr>
            <p:ph type="sldNum" sz="quarter" idx="12"/>
          </p:nvPr>
        </p:nvSpPr>
        <p:spPr/>
        <p:txBody>
          <a:bodyPr/>
          <a:lstStyle/>
          <a:p>
            <a:fld id="{E94A69A0-91E7-421B-9CED-60E52C3E7AB9}" type="slidenum">
              <a:rPr lang="en-US" smtClean="0"/>
              <a:pPr/>
              <a:t>11</a:t>
            </a:fld>
            <a:endParaRPr lang="en-US"/>
          </a:p>
        </p:txBody>
      </p:sp>
      <p:pic>
        <p:nvPicPr>
          <p:cNvPr id="5" name="Picture 4" descr="pversrt_stream.png"/>
          <p:cNvPicPr>
            <a:picLocks noChangeAspect="1"/>
          </p:cNvPicPr>
          <p:nvPr/>
        </p:nvPicPr>
        <p:blipFill>
          <a:blip r:embed="rId4"/>
          <a:stretch>
            <a:fillRect/>
          </a:stretch>
        </p:blipFill>
        <p:spPr>
          <a:xfrm>
            <a:off x="5334001" y="1447800"/>
            <a:ext cx="3657598" cy="2743199"/>
          </a:xfrm>
          <a:prstGeom prst="rect">
            <a:avLst/>
          </a:prstGeom>
        </p:spPr>
      </p:pic>
      <p:pic>
        <p:nvPicPr>
          <p:cNvPr id="6" name="Picture 5" descr="pvsrt_stream.png"/>
          <p:cNvPicPr>
            <a:picLocks noChangeAspect="1"/>
          </p:cNvPicPr>
          <p:nvPr/>
        </p:nvPicPr>
        <p:blipFill>
          <a:blip r:embed="rId5"/>
          <a:stretch>
            <a:fillRect/>
          </a:stretch>
        </p:blipFill>
        <p:spPr>
          <a:xfrm>
            <a:off x="152401" y="1444752"/>
            <a:ext cx="3657598" cy="2743199"/>
          </a:xfrm>
          <a:prstGeom prst="rect">
            <a:avLst/>
          </a:prstGeom>
        </p:spPr>
      </p:pic>
      <p:sp>
        <p:nvSpPr>
          <p:cNvPr id="7" name="TextBox 6"/>
          <p:cNvSpPr txBox="1"/>
          <p:nvPr/>
        </p:nvSpPr>
        <p:spPr>
          <a:xfrm rot="16200000">
            <a:off x="-977500" y="2504443"/>
            <a:ext cx="2514601" cy="338554"/>
          </a:xfrm>
          <a:prstGeom prst="rect">
            <a:avLst/>
          </a:prstGeom>
          <a:solidFill>
            <a:schemeClr val="bg1"/>
          </a:solidFill>
          <a:ln>
            <a:noFill/>
          </a:ln>
        </p:spPr>
        <p:txBody>
          <a:bodyPr wrap="square" rtlCol="0">
            <a:spAutoFit/>
          </a:bodyPr>
          <a:lstStyle/>
          <a:p>
            <a:r>
              <a:rPr lang="en-US" sz="1600" b="1" dirty="0" smtClean="0"/>
              <a:t>Mean Response Time (secs)</a:t>
            </a:r>
            <a:endParaRPr lang="en-US" sz="1600" b="1" dirty="0"/>
          </a:p>
        </p:txBody>
      </p:sp>
      <p:sp>
        <p:nvSpPr>
          <p:cNvPr id="8" name="TextBox 7"/>
          <p:cNvSpPr txBox="1"/>
          <p:nvPr/>
        </p:nvSpPr>
        <p:spPr>
          <a:xfrm rot="16200000">
            <a:off x="4173492" y="2403609"/>
            <a:ext cx="2590800" cy="338554"/>
          </a:xfrm>
          <a:prstGeom prst="rect">
            <a:avLst/>
          </a:prstGeom>
          <a:solidFill>
            <a:schemeClr val="bg1"/>
          </a:solidFill>
          <a:ln>
            <a:noFill/>
          </a:ln>
        </p:spPr>
        <p:txBody>
          <a:bodyPr wrap="square" rtlCol="0">
            <a:spAutoFit/>
          </a:bodyPr>
          <a:lstStyle/>
          <a:p>
            <a:r>
              <a:rPr lang="en-US" sz="1600" b="1" dirty="0" smtClean="0"/>
              <a:t>Mean Response Time (secs)</a:t>
            </a:r>
            <a:endParaRPr lang="en-US" sz="1600" b="1" dirty="0"/>
          </a:p>
        </p:txBody>
      </p:sp>
      <p:sp>
        <p:nvSpPr>
          <p:cNvPr id="9" name="TextBox 8"/>
          <p:cNvSpPr txBox="1"/>
          <p:nvPr/>
        </p:nvSpPr>
        <p:spPr>
          <a:xfrm>
            <a:off x="1290909" y="4075965"/>
            <a:ext cx="1833284" cy="338554"/>
          </a:xfrm>
          <a:prstGeom prst="rect">
            <a:avLst/>
          </a:prstGeom>
          <a:solidFill>
            <a:schemeClr val="bg1"/>
          </a:solidFill>
          <a:ln>
            <a:noFill/>
          </a:ln>
        </p:spPr>
        <p:txBody>
          <a:bodyPr wrap="square" rtlCol="0">
            <a:spAutoFit/>
          </a:bodyPr>
          <a:lstStyle/>
          <a:p>
            <a:r>
              <a:rPr lang="en-US" sz="1600" b="1" dirty="0" smtClean="0"/>
              <a:t>Power cap (watts)</a:t>
            </a:r>
            <a:endParaRPr lang="en-US" sz="1600" b="1" dirty="0"/>
          </a:p>
        </p:txBody>
      </p:sp>
      <p:sp>
        <p:nvSpPr>
          <p:cNvPr id="10" name="TextBox 9"/>
          <p:cNvSpPr txBox="1"/>
          <p:nvPr/>
        </p:nvSpPr>
        <p:spPr>
          <a:xfrm>
            <a:off x="6212542" y="4043084"/>
            <a:ext cx="2286000" cy="338554"/>
          </a:xfrm>
          <a:prstGeom prst="rect">
            <a:avLst/>
          </a:prstGeom>
          <a:solidFill>
            <a:schemeClr val="bg1"/>
          </a:solidFill>
          <a:ln>
            <a:noFill/>
          </a:ln>
        </p:spPr>
        <p:txBody>
          <a:bodyPr wrap="square" rtlCol="0">
            <a:spAutoFit/>
          </a:bodyPr>
          <a:lstStyle/>
          <a:p>
            <a:r>
              <a:rPr lang="en-US" sz="1600" b="1" dirty="0" smtClean="0"/>
              <a:t>Alternation period (secs)</a:t>
            </a:r>
            <a:endParaRPr lang="en-US" sz="1600" b="1" dirty="0"/>
          </a:p>
        </p:txBody>
      </p:sp>
      <p:sp>
        <p:nvSpPr>
          <p:cNvPr id="11" name="TextBox 10"/>
          <p:cNvSpPr txBox="1"/>
          <p:nvPr/>
        </p:nvSpPr>
        <p:spPr>
          <a:xfrm>
            <a:off x="0" y="4572001"/>
            <a:ext cx="4800600" cy="523220"/>
          </a:xfrm>
          <a:prstGeom prst="rect">
            <a:avLst/>
          </a:prstGeom>
          <a:solidFill>
            <a:srgbClr val="FFFF00"/>
          </a:solidFill>
        </p:spPr>
        <p:txBody>
          <a:bodyPr wrap="square" rtlCol="0">
            <a:spAutoFit/>
          </a:bodyPr>
          <a:lstStyle/>
          <a:p>
            <a:pPr algn="ctr"/>
            <a:r>
              <a:rPr lang="en-US" sz="2800" b="1" dirty="0" smtClean="0">
                <a:solidFill>
                  <a:srgbClr val="FF0000"/>
                </a:solidFill>
              </a:rPr>
              <a:t>Predicted E[T] = Observed E[T]</a:t>
            </a:r>
            <a:endParaRPr lang="en-US" sz="2800" b="1" dirty="0">
              <a:solidFill>
                <a:srgbClr val="FF0000"/>
              </a:solidFill>
            </a:endParaRPr>
          </a:p>
        </p:txBody>
      </p:sp>
      <p:sp>
        <p:nvSpPr>
          <p:cNvPr id="12" name="TextBox 11"/>
          <p:cNvSpPr txBox="1"/>
          <p:nvPr/>
        </p:nvSpPr>
        <p:spPr>
          <a:xfrm>
            <a:off x="0" y="5257800"/>
            <a:ext cx="4572000" cy="954107"/>
          </a:xfrm>
          <a:prstGeom prst="rect">
            <a:avLst/>
          </a:prstGeom>
          <a:solidFill>
            <a:srgbClr val="FFFF00"/>
          </a:solidFill>
        </p:spPr>
        <p:txBody>
          <a:bodyPr wrap="square" rtlCol="0">
            <a:spAutoFit/>
          </a:bodyPr>
          <a:lstStyle/>
          <a:p>
            <a:pPr algn="ctr"/>
            <a:r>
              <a:rPr lang="en-US" sz="2800" b="1" dirty="0" smtClean="0">
                <a:solidFill>
                  <a:srgbClr val="FF0000"/>
                </a:solidFill>
              </a:rPr>
              <a:t>Up to 4X reduction in Mean response time.</a:t>
            </a:r>
            <a:endParaRPr lang="en-US" sz="2800" b="1" dirty="0">
              <a:solidFill>
                <a:srgbClr val="FF0000"/>
              </a:solidFill>
            </a:endParaRPr>
          </a:p>
        </p:txBody>
      </p:sp>
      <p:sp>
        <p:nvSpPr>
          <p:cNvPr id="13" name="TextBox 12"/>
          <p:cNvSpPr txBox="1"/>
          <p:nvPr/>
        </p:nvSpPr>
        <p:spPr>
          <a:xfrm>
            <a:off x="5715000" y="4572000"/>
            <a:ext cx="3429000" cy="954107"/>
          </a:xfrm>
          <a:prstGeom prst="rect">
            <a:avLst/>
          </a:prstGeom>
          <a:solidFill>
            <a:srgbClr val="FFFF00"/>
          </a:solidFill>
        </p:spPr>
        <p:txBody>
          <a:bodyPr wrap="square" rtlCol="0">
            <a:spAutoFit/>
          </a:bodyPr>
          <a:lstStyle/>
          <a:p>
            <a:pPr algn="ctr"/>
            <a:r>
              <a:rPr lang="en-US" sz="2800" b="1" dirty="0" smtClean="0">
                <a:solidFill>
                  <a:srgbClr val="FF0000"/>
                </a:solidFill>
              </a:rPr>
              <a:t>Overheads due to alternations: 6%</a:t>
            </a:r>
            <a:endParaRPr lang="en-US" sz="2800" b="1" dirty="0">
              <a:solidFill>
                <a:srgbClr val="FF0000"/>
              </a:solidFill>
            </a:endParaRPr>
          </a:p>
        </p:txBody>
      </p:sp>
      <p:sp>
        <p:nvSpPr>
          <p:cNvPr id="14" name="TextBox 13"/>
          <p:cNvSpPr txBox="1"/>
          <p:nvPr/>
        </p:nvSpPr>
        <p:spPr>
          <a:xfrm>
            <a:off x="6858000" y="2438400"/>
            <a:ext cx="1219200" cy="461665"/>
          </a:xfrm>
          <a:prstGeom prst="rect">
            <a:avLst/>
          </a:prstGeom>
          <a:noFill/>
          <a:ln>
            <a:noFill/>
          </a:ln>
        </p:spPr>
        <p:txBody>
          <a:bodyPr wrap="square" rtlCol="0">
            <a:spAutoFit/>
          </a:bodyPr>
          <a:lstStyle/>
          <a:p>
            <a:pPr algn="r"/>
            <a:r>
              <a:rPr lang="en-US" sz="2400" b="1" dirty="0" smtClean="0">
                <a:solidFill>
                  <a:srgbClr val="FF0000"/>
                </a:solidFill>
              </a:rPr>
              <a:t>IdleCap</a:t>
            </a:r>
            <a:endParaRPr lang="en-US" sz="2400" b="1" dirty="0">
              <a:solidFill>
                <a:srgbClr val="FF0000"/>
              </a:solidFill>
            </a:endParaRPr>
          </a:p>
        </p:txBody>
      </p:sp>
      <p:sp>
        <p:nvSpPr>
          <p:cNvPr id="15" name="TextBox 14"/>
          <p:cNvSpPr txBox="1"/>
          <p:nvPr/>
        </p:nvSpPr>
        <p:spPr>
          <a:xfrm>
            <a:off x="5791200" y="1707793"/>
            <a:ext cx="2667000" cy="461665"/>
          </a:xfrm>
          <a:prstGeom prst="rect">
            <a:avLst/>
          </a:prstGeom>
          <a:noFill/>
          <a:ln>
            <a:noFill/>
          </a:ln>
        </p:spPr>
        <p:txBody>
          <a:bodyPr wrap="square" rtlCol="0">
            <a:spAutoFit/>
          </a:bodyPr>
          <a:lstStyle/>
          <a:p>
            <a:pPr algn="r"/>
            <a:r>
              <a:rPr lang="en-US" sz="2400" b="1" dirty="0" smtClean="0">
                <a:solidFill>
                  <a:srgbClr val="003399"/>
                </a:solidFill>
              </a:rPr>
              <a:t>Clock-throttling</a:t>
            </a:r>
            <a:endParaRPr lang="en-US" sz="2400" b="1" dirty="0">
              <a:solidFill>
                <a:srgbClr val="003399"/>
              </a:solidFill>
            </a:endParaRPr>
          </a:p>
        </p:txBody>
      </p:sp>
      <p:sp>
        <p:nvSpPr>
          <p:cNvPr id="16" name="TextBox 15"/>
          <p:cNvSpPr txBox="1"/>
          <p:nvPr/>
        </p:nvSpPr>
        <p:spPr>
          <a:xfrm>
            <a:off x="533400" y="2057400"/>
            <a:ext cx="2667000" cy="461665"/>
          </a:xfrm>
          <a:prstGeom prst="rect">
            <a:avLst/>
          </a:prstGeom>
          <a:noFill/>
          <a:ln>
            <a:noFill/>
          </a:ln>
        </p:spPr>
        <p:txBody>
          <a:bodyPr wrap="square" rtlCol="0">
            <a:spAutoFit/>
          </a:bodyPr>
          <a:lstStyle/>
          <a:p>
            <a:pPr algn="r"/>
            <a:r>
              <a:rPr lang="en-US" sz="2400" b="1" dirty="0" smtClean="0">
                <a:solidFill>
                  <a:srgbClr val="003399"/>
                </a:solidFill>
              </a:rPr>
              <a:t>Clock-throttling</a:t>
            </a:r>
            <a:endParaRPr lang="en-US" sz="2400" b="1" dirty="0">
              <a:solidFill>
                <a:srgbClr val="003399"/>
              </a:solidFill>
            </a:endParaRPr>
          </a:p>
        </p:txBody>
      </p:sp>
      <p:sp>
        <p:nvSpPr>
          <p:cNvPr id="17" name="TextBox 16"/>
          <p:cNvSpPr txBox="1"/>
          <p:nvPr/>
        </p:nvSpPr>
        <p:spPr>
          <a:xfrm>
            <a:off x="2209800" y="3077028"/>
            <a:ext cx="1219200" cy="461665"/>
          </a:xfrm>
          <a:prstGeom prst="rect">
            <a:avLst/>
          </a:prstGeom>
          <a:noFill/>
          <a:ln>
            <a:noFill/>
          </a:ln>
        </p:spPr>
        <p:txBody>
          <a:bodyPr wrap="square" rtlCol="0">
            <a:spAutoFit/>
          </a:bodyPr>
          <a:lstStyle/>
          <a:p>
            <a:pPr algn="r"/>
            <a:r>
              <a:rPr lang="en-US" sz="2400" b="1" dirty="0" smtClean="0">
                <a:solidFill>
                  <a:srgbClr val="FF0000"/>
                </a:solidFill>
              </a:rPr>
              <a:t>IdleCap</a:t>
            </a:r>
            <a:endParaRPr lang="en-US" sz="2400" b="1" dirty="0">
              <a:solidFill>
                <a:srgbClr val="FF0000"/>
              </a:solidFill>
            </a:endParaRPr>
          </a:p>
        </p:txBody>
      </p:sp>
      <p:sp>
        <p:nvSpPr>
          <p:cNvPr id="18" name="TextBox 17"/>
          <p:cNvSpPr txBox="1"/>
          <p:nvPr/>
        </p:nvSpPr>
        <p:spPr>
          <a:xfrm>
            <a:off x="381000" y="3352800"/>
            <a:ext cx="1981200" cy="461665"/>
          </a:xfrm>
          <a:prstGeom prst="rect">
            <a:avLst/>
          </a:prstGeom>
          <a:noFill/>
          <a:ln>
            <a:noFill/>
          </a:ln>
        </p:spPr>
        <p:txBody>
          <a:bodyPr wrap="square" rtlCol="0">
            <a:spAutoFit/>
          </a:bodyPr>
          <a:lstStyle/>
          <a:p>
            <a:pPr algn="r"/>
            <a:r>
              <a:rPr lang="en-US" sz="2400" b="1" dirty="0" smtClean="0"/>
              <a:t>IdleCap</a:t>
            </a:r>
            <a:r>
              <a:rPr lang="en-US" sz="2400" b="1" baseline="-25000" dirty="0" smtClean="0"/>
              <a:t>theory</a:t>
            </a:r>
            <a:endParaRPr lang="en-US" sz="2400" b="1" baseline="-25000" dirty="0"/>
          </a:p>
        </p:txBody>
      </p:sp>
      <p:sp>
        <p:nvSpPr>
          <p:cNvPr id="19" name="Oval 18"/>
          <p:cNvSpPr/>
          <p:nvPr/>
        </p:nvSpPr>
        <p:spPr>
          <a:xfrm>
            <a:off x="5562600" y="1981200"/>
            <a:ext cx="533400" cy="457200"/>
          </a:xfrm>
          <a:prstGeom prst="ellipse">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382000" y="2057400"/>
            <a:ext cx="533400" cy="457200"/>
          </a:xfrm>
          <a:prstGeom prst="ellipse">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9682" name="Object 2"/>
          <p:cNvGraphicFramePr>
            <a:graphicFrameLocks noChangeAspect="1"/>
          </p:cNvGraphicFramePr>
          <p:nvPr/>
        </p:nvGraphicFramePr>
        <p:xfrm>
          <a:off x="4953000" y="2201863"/>
          <a:ext cx="3108325" cy="1082675"/>
        </p:xfrm>
        <a:graphic>
          <a:graphicData uri="http://schemas.openxmlformats.org/presentationml/2006/ole">
            <p:oleObj spid="_x0000_s199682" name="Equation" r:id="rId6" imgW="1130040" imgH="393480" progId="Equation.3">
              <p:embed/>
            </p:oleObj>
          </a:graphicData>
        </a:graphic>
      </p:graphicFrame>
      <p:pic>
        <p:nvPicPr>
          <p:cNvPr id="21" name="Picture 20" descr="alt.bmp"/>
          <p:cNvPicPr>
            <a:picLocks noChangeAspect="1"/>
          </p:cNvPicPr>
          <p:nvPr/>
        </p:nvPicPr>
        <p:blipFill>
          <a:blip r:embed="rId7"/>
          <a:stretch>
            <a:fillRect/>
          </a:stretch>
        </p:blipFill>
        <p:spPr>
          <a:xfrm>
            <a:off x="5010150" y="3733800"/>
            <a:ext cx="3067050" cy="1219200"/>
          </a:xfrm>
          <a:prstGeom prst="rect">
            <a:avLst/>
          </a:prstGeom>
        </p:spPr>
      </p:pic>
      <p:sp>
        <p:nvSpPr>
          <p:cNvPr id="22" name="Right Brace 21"/>
          <p:cNvSpPr/>
          <p:nvPr/>
        </p:nvSpPr>
        <p:spPr>
          <a:xfrm rot="5400000">
            <a:off x="5581650" y="4394945"/>
            <a:ext cx="381000" cy="10668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ectangular Callout 22"/>
          <p:cNvSpPr/>
          <p:nvPr/>
        </p:nvSpPr>
        <p:spPr>
          <a:xfrm>
            <a:off x="4876800" y="5181600"/>
            <a:ext cx="2057400" cy="457200"/>
          </a:xfrm>
          <a:prstGeom prst="wedgeRectCallout">
            <a:avLst>
              <a:gd name="adj1" fmla="val 17202"/>
              <a:gd name="adj2" fmla="val 4895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smtClean="0">
                <a:solidFill>
                  <a:schemeClr val="tx1"/>
                </a:solidFill>
              </a:rPr>
              <a:t>Alternation </a:t>
            </a:r>
            <a:r>
              <a:rPr lang="en-US" b="1" u="sng" dirty="0" smtClean="0">
                <a:solidFill>
                  <a:schemeClr val="tx1"/>
                </a:solidFill>
              </a:rPr>
              <a:t>period:</a:t>
            </a:r>
            <a:r>
              <a:rPr lang="en-US" b="1" dirty="0" smtClean="0">
                <a:solidFill>
                  <a:schemeClr val="tx1"/>
                </a:solidFill>
              </a:rPr>
              <a:t> 1 second</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96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xit" presetSubtype="0" fill="hold" nodeType="withEffect">
                                  <p:stCondLst>
                                    <p:cond delay="0"/>
                                  </p:stCondLst>
                                  <p:childTnLst>
                                    <p:set>
                                      <p:cBhvr>
                                        <p:cTn id="36" dur="1" fill="hold">
                                          <p:stCondLst>
                                            <p:cond delay="0"/>
                                          </p:stCondLst>
                                        </p:cTn>
                                        <p:tgtEl>
                                          <p:spTgt spid="199682"/>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3"/>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2"/>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p:bldP spid="15" grpId="0"/>
      <p:bldP spid="19" grpId="0" animBg="1"/>
      <p:bldP spid="20" grpId="0" animBg="1"/>
      <p:bldP spid="22" grpId="0" animBg="1"/>
      <p:bldP spid="22" grpId="1" animBg="1"/>
      <p:bldP spid="23" grpId="0" animBg="1"/>
      <p:bldP spid="23"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“LINPACK”</a:t>
            </a:r>
            <a:endParaRPr lang="en-US" dirty="0"/>
          </a:p>
        </p:txBody>
      </p:sp>
      <p:sp>
        <p:nvSpPr>
          <p:cNvPr id="4" name="Slide Number Placeholder 3"/>
          <p:cNvSpPr>
            <a:spLocks noGrp="1"/>
          </p:cNvSpPr>
          <p:nvPr>
            <p:ph type="sldNum" sz="quarter" idx="12"/>
          </p:nvPr>
        </p:nvSpPr>
        <p:spPr/>
        <p:txBody>
          <a:bodyPr/>
          <a:lstStyle/>
          <a:p>
            <a:fld id="{E94A69A0-91E7-421B-9CED-60E52C3E7AB9}" type="slidenum">
              <a:rPr lang="en-US" smtClean="0"/>
              <a:pPr/>
              <a:t>12</a:t>
            </a:fld>
            <a:endParaRPr lang="en-US"/>
          </a:p>
        </p:txBody>
      </p:sp>
      <p:pic>
        <p:nvPicPr>
          <p:cNvPr id="5" name="Picture 4" descr="pversrt_stream.png"/>
          <p:cNvPicPr>
            <a:picLocks noChangeAspect="1"/>
          </p:cNvPicPr>
          <p:nvPr/>
        </p:nvPicPr>
        <p:blipFill>
          <a:blip r:embed="rId3"/>
          <a:stretch>
            <a:fillRect/>
          </a:stretch>
        </p:blipFill>
        <p:spPr>
          <a:xfrm>
            <a:off x="5334000" y="1447800"/>
            <a:ext cx="3657600" cy="2743199"/>
          </a:xfrm>
          <a:prstGeom prst="rect">
            <a:avLst/>
          </a:prstGeom>
        </p:spPr>
      </p:pic>
      <p:pic>
        <p:nvPicPr>
          <p:cNvPr id="6" name="Picture 5" descr="pvsrt_stream.png"/>
          <p:cNvPicPr>
            <a:picLocks noChangeAspect="1"/>
          </p:cNvPicPr>
          <p:nvPr/>
        </p:nvPicPr>
        <p:blipFill>
          <a:blip r:embed="rId4"/>
          <a:stretch>
            <a:fillRect/>
          </a:stretch>
        </p:blipFill>
        <p:spPr>
          <a:xfrm>
            <a:off x="152400" y="1444752"/>
            <a:ext cx="3657600" cy="2743199"/>
          </a:xfrm>
          <a:prstGeom prst="rect">
            <a:avLst/>
          </a:prstGeom>
        </p:spPr>
      </p:pic>
      <p:sp>
        <p:nvSpPr>
          <p:cNvPr id="7" name="TextBox 6"/>
          <p:cNvSpPr txBox="1"/>
          <p:nvPr/>
        </p:nvSpPr>
        <p:spPr>
          <a:xfrm rot="16200000">
            <a:off x="-959571" y="2504443"/>
            <a:ext cx="2514601" cy="338554"/>
          </a:xfrm>
          <a:prstGeom prst="rect">
            <a:avLst/>
          </a:prstGeom>
          <a:solidFill>
            <a:schemeClr val="bg1"/>
          </a:solidFill>
          <a:ln>
            <a:noFill/>
          </a:ln>
        </p:spPr>
        <p:txBody>
          <a:bodyPr wrap="square" rtlCol="0">
            <a:spAutoFit/>
          </a:bodyPr>
          <a:lstStyle/>
          <a:p>
            <a:r>
              <a:rPr lang="en-US" sz="1600" b="1" dirty="0" smtClean="0"/>
              <a:t>Mean Response Time (secs)</a:t>
            </a:r>
            <a:endParaRPr lang="en-US" sz="1600" b="1" dirty="0"/>
          </a:p>
        </p:txBody>
      </p:sp>
      <p:sp>
        <p:nvSpPr>
          <p:cNvPr id="8" name="TextBox 7"/>
          <p:cNvSpPr txBox="1"/>
          <p:nvPr/>
        </p:nvSpPr>
        <p:spPr>
          <a:xfrm rot="16200000">
            <a:off x="4194836" y="2403609"/>
            <a:ext cx="2590800" cy="338554"/>
          </a:xfrm>
          <a:prstGeom prst="rect">
            <a:avLst/>
          </a:prstGeom>
          <a:solidFill>
            <a:schemeClr val="bg1"/>
          </a:solidFill>
          <a:ln>
            <a:noFill/>
          </a:ln>
        </p:spPr>
        <p:txBody>
          <a:bodyPr wrap="square" rtlCol="0">
            <a:spAutoFit/>
          </a:bodyPr>
          <a:lstStyle/>
          <a:p>
            <a:r>
              <a:rPr lang="en-US" sz="1600" b="1" dirty="0" smtClean="0"/>
              <a:t>Mean Response Time (secs)</a:t>
            </a:r>
            <a:endParaRPr lang="en-US" sz="1600" b="1" dirty="0"/>
          </a:p>
        </p:txBody>
      </p:sp>
      <p:sp>
        <p:nvSpPr>
          <p:cNvPr id="9" name="TextBox 8"/>
          <p:cNvSpPr txBox="1"/>
          <p:nvPr/>
        </p:nvSpPr>
        <p:spPr>
          <a:xfrm>
            <a:off x="1290909" y="4075965"/>
            <a:ext cx="1833284" cy="338554"/>
          </a:xfrm>
          <a:prstGeom prst="rect">
            <a:avLst/>
          </a:prstGeom>
          <a:solidFill>
            <a:schemeClr val="bg1"/>
          </a:solidFill>
          <a:ln>
            <a:noFill/>
          </a:ln>
        </p:spPr>
        <p:txBody>
          <a:bodyPr wrap="square" rtlCol="0">
            <a:spAutoFit/>
          </a:bodyPr>
          <a:lstStyle/>
          <a:p>
            <a:r>
              <a:rPr lang="en-US" sz="1600" b="1" dirty="0" smtClean="0"/>
              <a:t>Power cap (watts)</a:t>
            </a:r>
            <a:endParaRPr lang="en-US" sz="1600" b="1" dirty="0"/>
          </a:p>
        </p:txBody>
      </p:sp>
      <p:sp>
        <p:nvSpPr>
          <p:cNvPr id="10" name="TextBox 9"/>
          <p:cNvSpPr txBox="1"/>
          <p:nvPr/>
        </p:nvSpPr>
        <p:spPr>
          <a:xfrm>
            <a:off x="6212542" y="4043084"/>
            <a:ext cx="2286000" cy="338554"/>
          </a:xfrm>
          <a:prstGeom prst="rect">
            <a:avLst/>
          </a:prstGeom>
          <a:solidFill>
            <a:schemeClr val="bg1"/>
          </a:solidFill>
          <a:ln>
            <a:noFill/>
          </a:ln>
        </p:spPr>
        <p:txBody>
          <a:bodyPr wrap="square" rtlCol="0">
            <a:spAutoFit/>
          </a:bodyPr>
          <a:lstStyle/>
          <a:p>
            <a:r>
              <a:rPr lang="en-US" sz="1600" b="1" dirty="0" smtClean="0"/>
              <a:t>Alternation period (secs)</a:t>
            </a:r>
            <a:endParaRPr lang="en-US" sz="1600" b="1" dirty="0"/>
          </a:p>
        </p:txBody>
      </p:sp>
      <p:sp>
        <p:nvSpPr>
          <p:cNvPr id="11" name="TextBox 10"/>
          <p:cNvSpPr txBox="1"/>
          <p:nvPr/>
        </p:nvSpPr>
        <p:spPr>
          <a:xfrm>
            <a:off x="0" y="4572000"/>
            <a:ext cx="4724400" cy="523220"/>
          </a:xfrm>
          <a:prstGeom prst="rect">
            <a:avLst/>
          </a:prstGeom>
          <a:solidFill>
            <a:srgbClr val="FFFF00"/>
          </a:solidFill>
        </p:spPr>
        <p:txBody>
          <a:bodyPr wrap="square" rtlCol="0">
            <a:spAutoFit/>
          </a:bodyPr>
          <a:lstStyle/>
          <a:p>
            <a:pPr algn="ctr"/>
            <a:r>
              <a:rPr lang="en-US" sz="2800" b="1" dirty="0" smtClean="0">
                <a:solidFill>
                  <a:srgbClr val="FF0000"/>
                </a:solidFill>
              </a:rPr>
              <a:t>Predicted </a:t>
            </a:r>
            <a:r>
              <a:rPr lang="en-US" sz="2800" b="1" dirty="0" smtClean="0">
                <a:solidFill>
                  <a:srgbClr val="FF0000"/>
                </a:solidFill>
              </a:rPr>
              <a:t>E[T] </a:t>
            </a:r>
            <a:r>
              <a:rPr lang="en-US" sz="2800" b="1" dirty="0" smtClean="0">
                <a:solidFill>
                  <a:srgbClr val="FF0000"/>
                </a:solidFill>
              </a:rPr>
              <a:t>= Observed E[T]</a:t>
            </a:r>
            <a:endParaRPr lang="en-US" sz="2800" b="1" dirty="0">
              <a:solidFill>
                <a:srgbClr val="FF0000"/>
              </a:solidFill>
            </a:endParaRPr>
          </a:p>
        </p:txBody>
      </p:sp>
      <p:sp>
        <p:nvSpPr>
          <p:cNvPr id="12" name="TextBox 11"/>
          <p:cNvSpPr txBox="1"/>
          <p:nvPr/>
        </p:nvSpPr>
        <p:spPr>
          <a:xfrm>
            <a:off x="0" y="5257800"/>
            <a:ext cx="4572000" cy="954107"/>
          </a:xfrm>
          <a:prstGeom prst="rect">
            <a:avLst/>
          </a:prstGeom>
          <a:solidFill>
            <a:srgbClr val="FFFF00"/>
          </a:solidFill>
        </p:spPr>
        <p:txBody>
          <a:bodyPr wrap="square" rtlCol="0">
            <a:spAutoFit/>
          </a:bodyPr>
          <a:lstStyle/>
          <a:p>
            <a:pPr algn="ctr"/>
            <a:r>
              <a:rPr lang="en-US" sz="2800" b="1" dirty="0" smtClean="0">
                <a:solidFill>
                  <a:srgbClr val="FF0000"/>
                </a:solidFill>
              </a:rPr>
              <a:t>Up to 3X reduction in </a:t>
            </a:r>
            <a:r>
              <a:rPr lang="en-US" sz="2800" b="1" dirty="0" smtClean="0">
                <a:solidFill>
                  <a:srgbClr val="FF0000"/>
                </a:solidFill>
              </a:rPr>
              <a:t>Mean response time.</a:t>
            </a:r>
            <a:endParaRPr lang="en-US" sz="2800" b="1" dirty="0">
              <a:solidFill>
                <a:srgbClr val="FF0000"/>
              </a:solidFill>
            </a:endParaRPr>
          </a:p>
        </p:txBody>
      </p:sp>
      <p:sp>
        <p:nvSpPr>
          <p:cNvPr id="13" name="TextBox 12"/>
          <p:cNvSpPr txBox="1"/>
          <p:nvPr/>
        </p:nvSpPr>
        <p:spPr>
          <a:xfrm>
            <a:off x="5715000" y="4572000"/>
            <a:ext cx="3429000" cy="954107"/>
          </a:xfrm>
          <a:prstGeom prst="rect">
            <a:avLst/>
          </a:prstGeom>
          <a:solidFill>
            <a:srgbClr val="FFFF00"/>
          </a:solidFill>
        </p:spPr>
        <p:txBody>
          <a:bodyPr wrap="square" rtlCol="0">
            <a:spAutoFit/>
          </a:bodyPr>
          <a:lstStyle/>
          <a:p>
            <a:pPr algn="ctr"/>
            <a:r>
              <a:rPr lang="en-US" sz="2800" b="1" dirty="0" smtClean="0">
                <a:solidFill>
                  <a:srgbClr val="FF0000"/>
                </a:solidFill>
              </a:rPr>
              <a:t>Overheads due to alternations: 15%</a:t>
            </a:r>
            <a:endParaRPr lang="en-US" sz="2800" b="1" dirty="0">
              <a:solidFill>
                <a:srgbClr val="FF0000"/>
              </a:solidFill>
            </a:endParaRPr>
          </a:p>
        </p:txBody>
      </p:sp>
      <p:sp>
        <p:nvSpPr>
          <p:cNvPr id="14" name="TextBox 13"/>
          <p:cNvSpPr txBox="1"/>
          <p:nvPr/>
        </p:nvSpPr>
        <p:spPr>
          <a:xfrm>
            <a:off x="6629400" y="2738735"/>
            <a:ext cx="1219200" cy="461665"/>
          </a:xfrm>
          <a:prstGeom prst="rect">
            <a:avLst/>
          </a:prstGeom>
          <a:noFill/>
          <a:ln>
            <a:noFill/>
          </a:ln>
        </p:spPr>
        <p:txBody>
          <a:bodyPr wrap="square" rtlCol="0">
            <a:spAutoFit/>
          </a:bodyPr>
          <a:lstStyle/>
          <a:p>
            <a:pPr algn="r"/>
            <a:r>
              <a:rPr lang="en-US" sz="2400" b="1" dirty="0" smtClean="0">
                <a:solidFill>
                  <a:srgbClr val="FF0000"/>
                </a:solidFill>
              </a:rPr>
              <a:t>IdleCap</a:t>
            </a:r>
            <a:endParaRPr lang="en-US" sz="2400" b="1" dirty="0">
              <a:solidFill>
                <a:srgbClr val="FF0000"/>
              </a:solidFill>
            </a:endParaRPr>
          </a:p>
        </p:txBody>
      </p:sp>
      <p:sp>
        <p:nvSpPr>
          <p:cNvPr id="15" name="TextBox 14"/>
          <p:cNvSpPr txBox="1"/>
          <p:nvPr/>
        </p:nvSpPr>
        <p:spPr>
          <a:xfrm>
            <a:off x="5791200" y="1671935"/>
            <a:ext cx="2667000" cy="461665"/>
          </a:xfrm>
          <a:prstGeom prst="rect">
            <a:avLst/>
          </a:prstGeom>
          <a:noFill/>
          <a:ln>
            <a:noFill/>
          </a:ln>
        </p:spPr>
        <p:txBody>
          <a:bodyPr wrap="square" rtlCol="0">
            <a:spAutoFit/>
          </a:bodyPr>
          <a:lstStyle/>
          <a:p>
            <a:pPr algn="r"/>
            <a:r>
              <a:rPr lang="en-US" sz="2400" b="1" dirty="0" smtClean="0">
                <a:solidFill>
                  <a:srgbClr val="003399"/>
                </a:solidFill>
              </a:rPr>
              <a:t>Clock-throttling</a:t>
            </a:r>
            <a:endParaRPr lang="en-US" sz="2400" b="1" dirty="0">
              <a:solidFill>
                <a:srgbClr val="003399"/>
              </a:solidFill>
            </a:endParaRPr>
          </a:p>
        </p:txBody>
      </p:sp>
      <p:sp>
        <p:nvSpPr>
          <p:cNvPr id="16" name="TextBox 15"/>
          <p:cNvSpPr txBox="1"/>
          <p:nvPr/>
        </p:nvSpPr>
        <p:spPr>
          <a:xfrm>
            <a:off x="685800" y="2133600"/>
            <a:ext cx="2667000" cy="461665"/>
          </a:xfrm>
          <a:prstGeom prst="rect">
            <a:avLst/>
          </a:prstGeom>
          <a:noFill/>
          <a:ln>
            <a:noFill/>
          </a:ln>
        </p:spPr>
        <p:txBody>
          <a:bodyPr wrap="square" rtlCol="0">
            <a:spAutoFit/>
          </a:bodyPr>
          <a:lstStyle/>
          <a:p>
            <a:pPr algn="r"/>
            <a:r>
              <a:rPr lang="en-US" sz="2400" b="1" dirty="0" smtClean="0">
                <a:solidFill>
                  <a:srgbClr val="003399"/>
                </a:solidFill>
              </a:rPr>
              <a:t>Clock-throttling</a:t>
            </a:r>
            <a:endParaRPr lang="en-US" sz="2400" b="1" dirty="0">
              <a:solidFill>
                <a:srgbClr val="003399"/>
              </a:solidFill>
            </a:endParaRPr>
          </a:p>
        </p:txBody>
      </p:sp>
      <p:sp>
        <p:nvSpPr>
          <p:cNvPr id="17" name="TextBox 16"/>
          <p:cNvSpPr txBox="1"/>
          <p:nvPr/>
        </p:nvSpPr>
        <p:spPr>
          <a:xfrm>
            <a:off x="2286000" y="3076193"/>
            <a:ext cx="1219200" cy="461665"/>
          </a:xfrm>
          <a:prstGeom prst="rect">
            <a:avLst/>
          </a:prstGeom>
          <a:noFill/>
          <a:ln>
            <a:noFill/>
          </a:ln>
        </p:spPr>
        <p:txBody>
          <a:bodyPr wrap="square" rtlCol="0">
            <a:spAutoFit/>
          </a:bodyPr>
          <a:lstStyle/>
          <a:p>
            <a:pPr algn="r"/>
            <a:r>
              <a:rPr lang="en-US" sz="2400" b="1" dirty="0" smtClean="0">
                <a:solidFill>
                  <a:srgbClr val="FF0000"/>
                </a:solidFill>
              </a:rPr>
              <a:t>IdleCap</a:t>
            </a:r>
            <a:endParaRPr lang="en-US" sz="2400" b="1" dirty="0">
              <a:solidFill>
                <a:srgbClr val="FF0000"/>
              </a:solidFill>
            </a:endParaRPr>
          </a:p>
        </p:txBody>
      </p:sp>
      <p:sp>
        <p:nvSpPr>
          <p:cNvPr id="18" name="TextBox 17"/>
          <p:cNvSpPr txBox="1"/>
          <p:nvPr/>
        </p:nvSpPr>
        <p:spPr>
          <a:xfrm>
            <a:off x="609600" y="3348335"/>
            <a:ext cx="1905000" cy="461665"/>
          </a:xfrm>
          <a:prstGeom prst="rect">
            <a:avLst/>
          </a:prstGeom>
          <a:noFill/>
          <a:ln>
            <a:noFill/>
          </a:ln>
        </p:spPr>
        <p:txBody>
          <a:bodyPr wrap="square" rtlCol="0">
            <a:spAutoFit/>
          </a:bodyPr>
          <a:lstStyle/>
          <a:p>
            <a:pPr algn="r"/>
            <a:r>
              <a:rPr lang="en-US" sz="2400" b="1" dirty="0" smtClean="0"/>
              <a:t>IdleCap</a:t>
            </a:r>
            <a:r>
              <a:rPr lang="en-US" sz="2400" b="1" baseline="-25000" dirty="0" smtClean="0"/>
              <a:t>theory</a:t>
            </a:r>
            <a:endParaRPr lang="en-US" sz="2400" b="1" baseline="-25000" dirty="0"/>
          </a:p>
        </p:txBody>
      </p:sp>
      <p:sp>
        <p:nvSpPr>
          <p:cNvPr id="20" name="Oval 19"/>
          <p:cNvSpPr/>
          <p:nvPr/>
        </p:nvSpPr>
        <p:spPr>
          <a:xfrm>
            <a:off x="5562600" y="2362200"/>
            <a:ext cx="533400" cy="457200"/>
          </a:xfrm>
          <a:prstGeom prst="ellipse">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382000" y="2590800"/>
            <a:ext cx="533400" cy="457200"/>
          </a:xfrm>
          <a:prstGeom prst="ellipse">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“STREAM”</a:t>
            </a:r>
            <a:endParaRPr lang="en-US" dirty="0"/>
          </a:p>
        </p:txBody>
      </p:sp>
      <p:sp>
        <p:nvSpPr>
          <p:cNvPr id="4" name="Slide Number Placeholder 3"/>
          <p:cNvSpPr>
            <a:spLocks noGrp="1"/>
          </p:cNvSpPr>
          <p:nvPr>
            <p:ph type="sldNum" sz="quarter" idx="12"/>
          </p:nvPr>
        </p:nvSpPr>
        <p:spPr/>
        <p:txBody>
          <a:bodyPr/>
          <a:lstStyle/>
          <a:p>
            <a:fld id="{E94A69A0-91E7-421B-9CED-60E52C3E7AB9}" type="slidenum">
              <a:rPr lang="en-US" smtClean="0"/>
              <a:pPr/>
              <a:t>13</a:t>
            </a:fld>
            <a:endParaRPr lang="en-US"/>
          </a:p>
        </p:txBody>
      </p:sp>
      <p:pic>
        <p:nvPicPr>
          <p:cNvPr id="5" name="Picture 4" descr="pversrt_stream.png"/>
          <p:cNvPicPr>
            <a:picLocks noChangeAspect="1"/>
          </p:cNvPicPr>
          <p:nvPr/>
        </p:nvPicPr>
        <p:blipFill>
          <a:blip r:embed="rId3"/>
          <a:stretch>
            <a:fillRect/>
          </a:stretch>
        </p:blipFill>
        <p:spPr>
          <a:xfrm>
            <a:off x="5334000" y="1447800"/>
            <a:ext cx="3657600" cy="2743200"/>
          </a:xfrm>
          <a:prstGeom prst="rect">
            <a:avLst/>
          </a:prstGeom>
        </p:spPr>
      </p:pic>
      <p:pic>
        <p:nvPicPr>
          <p:cNvPr id="6" name="Picture 5" descr="pvsrt_stream.png"/>
          <p:cNvPicPr>
            <a:picLocks noChangeAspect="1"/>
          </p:cNvPicPr>
          <p:nvPr/>
        </p:nvPicPr>
        <p:blipFill>
          <a:blip r:embed="rId4"/>
          <a:stretch>
            <a:fillRect/>
          </a:stretch>
        </p:blipFill>
        <p:spPr>
          <a:xfrm>
            <a:off x="152400" y="1444752"/>
            <a:ext cx="3657600" cy="2743200"/>
          </a:xfrm>
          <a:prstGeom prst="rect">
            <a:avLst/>
          </a:prstGeom>
        </p:spPr>
      </p:pic>
      <p:sp>
        <p:nvSpPr>
          <p:cNvPr id="7" name="TextBox 6"/>
          <p:cNvSpPr txBox="1"/>
          <p:nvPr/>
        </p:nvSpPr>
        <p:spPr>
          <a:xfrm rot="16200000">
            <a:off x="-930543" y="2504443"/>
            <a:ext cx="2514601" cy="338554"/>
          </a:xfrm>
          <a:prstGeom prst="rect">
            <a:avLst/>
          </a:prstGeom>
          <a:solidFill>
            <a:schemeClr val="bg1"/>
          </a:solidFill>
          <a:ln>
            <a:noFill/>
          </a:ln>
        </p:spPr>
        <p:txBody>
          <a:bodyPr wrap="square" rtlCol="0">
            <a:spAutoFit/>
          </a:bodyPr>
          <a:lstStyle/>
          <a:p>
            <a:r>
              <a:rPr lang="en-US" sz="1600" b="1" dirty="0" smtClean="0"/>
              <a:t>Mean Response Time (secs)</a:t>
            </a:r>
            <a:endParaRPr lang="en-US" sz="1600" b="1" dirty="0"/>
          </a:p>
        </p:txBody>
      </p:sp>
      <p:sp>
        <p:nvSpPr>
          <p:cNvPr id="8" name="TextBox 7"/>
          <p:cNvSpPr txBox="1"/>
          <p:nvPr/>
        </p:nvSpPr>
        <p:spPr>
          <a:xfrm rot="16200000">
            <a:off x="4223864" y="2403609"/>
            <a:ext cx="2590800" cy="338554"/>
          </a:xfrm>
          <a:prstGeom prst="rect">
            <a:avLst/>
          </a:prstGeom>
          <a:solidFill>
            <a:schemeClr val="bg1"/>
          </a:solidFill>
          <a:ln>
            <a:noFill/>
          </a:ln>
        </p:spPr>
        <p:txBody>
          <a:bodyPr wrap="square" rtlCol="0">
            <a:spAutoFit/>
          </a:bodyPr>
          <a:lstStyle/>
          <a:p>
            <a:r>
              <a:rPr lang="en-US" sz="1600" b="1" dirty="0" smtClean="0"/>
              <a:t>Mean Response Time (secs)</a:t>
            </a:r>
            <a:endParaRPr lang="en-US" sz="1600" b="1" dirty="0"/>
          </a:p>
        </p:txBody>
      </p:sp>
      <p:sp>
        <p:nvSpPr>
          <p:cNvPr id="9" name="TextBox 8"/>
          <p:cNvSpPr txBox="1"/>
          <p:nvPr/>
        </p:nvSpPr>
        <p:spPr>
          <a:xfrm>
            <a:off x="1290909" y="4075965"/>
            <a:ext cx="1833284" cy="338554"/>
          </a:xfrm>
          <a:prstGeom prst="rect">
            <a:avLst/>
          </a:prstGeom>
          <a:solidFill>
            <a:schemeClr val="bg1"/>
          </a:solidFill>
          <a:ln>
            <a:noFill/>
          </a:ln>
        </p:spPr>
        <p:txBody>
          <a:bodyPr wrap="square" rtlCol="0">
            <a:spAutoFit/>
          </a:bodyPr>
          <a:lstStyle/>
          <a:p>
            <a:r>
              <a:rPr lang="en-US" sz="1600" b="1" dirty="0" smtClean="0"/>
              <a:t>Power cap (watts)</a:t>
            </a:r>
            <a:endParaRPr lang="en-US" sz="1600" b="1" dirty="0"/>
          </a:p>
        </p:txBody>
      </p:sp>
      <p:sp>
        <p:nvSpPr>
          <p:cNvPr id="10" name="TextBox 9"/>
          <p:cNvSpPr txBox="1"/>
          <p:nvPr/>
        </p:nvSpPr>
        <p:spPr>
          <a:xfrm>
            <a:off x="6212542" y="4043084"/>
            <a:ext cx="2286000" cy="338554"/>
          </a:xfrm>
          <a:prstGeom prst="rect">
            <a:avLst/>
          </a:prstGeom>
          <a:solidFill>
            <a:schemeClr val="bg1"/>
          </a:solidFill>
          <a:ln>
            <a:noFill/>
          </a:ln>
        </p:spPr>
        <p:txBody>
          <a:bodyPr wrap="square" rtlCol="0">
            <a:spAutoFit/>
          </a:bodyPr>
          <a:lstStyle/>
          <a:p>
            <a:r>
              <a:rPr lang="en-US" sz="1600" b="1" dirty="0" smtClean="0"/>
              <a:t>Alternation period (secs)</a:t>
            </a:r>
            <a:endParaRPr lang="en-US" sz="1600" b="1" dirty="0"/>
          </a:p>
        </p:txBody>
      </p:sp>
      <p:sp>
        <p:nvSpPr>
          <p:cNvPr id="11" name="TextBox 10"/>
          <p:cNvSpPr txBox="1"/>
          <p:nvPr/>
        </p:nvSpPr>
        <p:spPr>
          <a:xfrm>
            <a:off x="0" y="4572000"/>
            <a:ext cx="4724400" cy="523220"/>
          </a:xfrm>
          <a:prstGeom prst="rect">
            <a:avLst/>
          </a:prstGeom>
          <a:solidFill>
            <a:srgbClr val="FFFF00"/>
          </a:solidFill>
        </p:spPr>
        <p:txBody>
          <a:bodyPr wrap="square" rtlCol="0">
            <a:spAutoFit/>
          </a:bodyPr>
          <a:lstStyle/>
          <a:p>
            <a:pPr algn="ctr"/>
            <a:r>
              <a:rPr lang="en-US" sz="2800" b="1" dirty="0" smtClean="0">
                <a:solidFill>
                  <a:srgbClr val="FF0000"/>
                </a:solidFill>
              </a:rPr>
              <a:t>Predicted </a:t>
            </a:r>
            <a:r>
              <a:rPr lang="en-US" sz="2800" b="1" dirty="0" smtClean="0">
                <a:solidFill>
                  <a:srgbClr val="FF0000"/>
                </a:solidFill>
              </a:rPr>
              <a:t>E[T] </a:t>
            </a:r>
            <a:r>
              <a:rPr lang="en-US" sz="2800" b="1" dirty="0" smtClean="0">
                <a:solidFill>
                  <a:srgbClr val="FF0000"/>
                </a:solidFill>
              </a:rPr>
              <a:t>= Observed E[T]</a:t>
            </a:r>
            <a:endParaRPr lang="en-US" sz="2800" b="1" dirty="0">
              <a:solidFill>
                <a:srgbClr val="FF0000"/>
              </a:solidFill>
            </a:endParaRPr>
          </a:p>
        </p:txBody>
      </p:sp>
      <p:sp>
        <p:nvSpPr>
          <p:cNvPr id="12" name="TextBox 11"/>
          <p:cNvSpPr txBox="1"/>
          <p:nvPr/>
        </p:nvSpPr>
        <p:spPr>
          <a:xfrm>
            <a:off x="0" y="5257800"/>
            <a:ext cx="4572000" cy="954107"/>
          </a:xfrm>
          <a:prstGeom prst="rect">
            <a:avLst/>
          </a:prstGeom>
          <a:solidFill>
            <a:srgbClr val="FFFF00"/>
          </a:solidFill>
        </p:spPr>
        <p:txBody>
          <a:bodyPr wrap="square" rtlCol="0">
            <a:spAutoFit/>
          </a:bodyPr>
          <a:lstStyle/>
          <a:p>
            <a:pPr algn="ctr"/>
            <a:r>
              <a:rPr lang="en-US" sz="2800" b="1" dirty="0" smtClean="0">
                <a:solidFill>
                  <a:srgbClr val="FF0000"/>
                </a:solidFill>
              </a:rPr>
              <a:t>Up to 2X reduction in </a:t>
            </a:r>
            <a:r>
              <a:rPr lang="en-US" sz="2800" b="1" dirty="0" smtClean="0">
                <a:solidFill>
                  <a:srgbClr val="FF0000"/>
                </a:solidFill>
              </a:rPr>
              <a:t>Mean response time.</a:t>
            </a:r>
            <a:endParaRPr lang="en-US" sz="2800" b="1" dirty="0">
              <a:solidFill>
                <a:srgbClr val="FF0000"/>
              </a:solidFill>
            </a:endParaRPr>
          </a:p>
        </p:txBody>
      </p:sp>
      <p:sp>
        <p:nvSpPr>
          <p:cNvPr id="13" name="TextBox 12"/>
          <p:cNvSpPr txBox="1"/>
          <p:nvPr/>
        </p:nvSpPr>
        <p:spPr>
          <a:xfrm>
            <a:off x="5715000" y="4572000"/>
            <a:ext cx="3429000" cy="954107"/>
          </a:xfrm>
          <a:prstGeom prst="rect">
            <a:avLst/>
          </a:prstGeom>
          <a:solidFill>
            <a:srgbClr val="FFFF00"/>
          </a:solidFill>
        </p:spPr>
        <p:txBody>
          <a:bodyPr wrap="square" rtlCol="0">
            <a:spAutoFit/>
          </a:bodyPr>
          <a:lstStyle/>
          <a:p>
            <a:pPr algn="ctr"/>
            <a:r>
              <a:rPr lang="en-US" sz="2800" b="1" dirty="0" smtClean="0">
                <a:solidFill>
                  <a:srgbClr val="FF0000"/>
                </a:solidFill>
              </a:rPr>
              <a:t>Overheads due to alternations: 10%</a:t>
            </a:r>
            <a:endParaRPr lang="en-US" sz="2800" b="1" dirty="0">
              <a:solidFill>
                <a:srgbClr val="FF0000"/>
              </a:solidFill>
            </a:endParaRPr>
          </a:p>
        </p:txBody>
      </p:sp>
      <p:sp>
        <p:nvSpPr>
          <p:cNvPr id="14" name="TextBox 13"/>
          <p:cNvSpPr txBox="1"/>
          <p:nvPr/>
        </p:nvSpPr>
        <p:spPr>
          <a:xfrm>
            <a:off x="6875929" y="2366684"/>
            <a:ext cx="1219200" cy="461665"/>
          </a:xfrm>
          <a:prstGeom prst="rect">
            <a:avLst/>
          </a:prstGeom>
          <a:noFill/>
          <a:ln>
            <a:noFill/>
          </a:ln>
        </p:spPr>
        <p:txBody>
          <a:bodyPr wrap="square" rtlCol="0">
            <a:spAutoFit/>
          </a:bodyPr>
          <a:lstStyle/>
          <a:p>
            <a:pPr algn="r"/>
            <a:r>
              <a:rPr lang="en-US" sz="2400" b="1" dirty="0" smtClean="0">
                <a:solidFill>
                  <a:srgbClr val="FF0000"/>
                </a:solidFill>
              </a:rPr>
              <a:t>IdleCap</a:t>
            </a:r>
            <a:endParaRPr lang="en-US" sz="2400" b="1" dirty="0">
              <a:solidFill>
                <a:srgbClr val="FF0000"/>
              </a:solidFill>
            </a:endParaRPr>
          </a:p>
        </p:txBody>
      </p:sp>
      <p:sp>
        <p:nvSpPr>
          <p:cNvPr id="15" name="TextBox 14"/>
          <p:cNvSpPr txBox="1"/>
          <p:nvPr/>
        </p:nvSpPr>
        <p:spPr>
          <a:xfrm>
            <a:off x="5791200" y="1671935"/>
            <a:ext cx="2667000" cy="461665"/>
          </a:xfrm>
          <a:prstGeom prst="rect">
            <a:avLst/>
          </a:prstGeom>
          <a:noFill/>
          <a:ln>
            <a:noFill/>
          </a:ln>
        </p:spPr>
        <p:txBody>
          <a:bodyPr wrap="square" rtlCol="0">
            <a:spAutoFit/>
          </a:bodyPr>
          <a:lstStyle/>
          <a:p>
            <a:pPr algn="r"/>
            <a:r>
              <a:rPr lang="en-US" sz="2400" b="1" dirty="0" smtClean="0">
                <a:solidFill>
                  <a:srgbClr val="003399"/>
                </a:solidFill>
              </a:rPr>
              <a:t>Clock-throttling</a:t>
            </a:r>
            <a:endParaRPr lang="en-US" sz="2400" b="1" dirty="0">
              <a:solidFill>
                <a:srgbClr val="003399"/>
              </a:solidFill>
            </a:endParaRPr>
          </a:p>
        </p:txBody>
      </p:sp>
      <p:sp>
        <p:nvSpPr>
          <p:cNvPr id="16" name="TextBox 15"/>
          <p:cNvSpPr txBox="1"/>
          <p:nvPr/>
        </p:nvSpPr>
        <p:spPr>
          <a:xfrm>
            <a:off x="838200" y="2057400"/>
            <a:ext cx="2667000" cy="461665"/>
          </a:xfrm>
          <a:prstGeom prst="rect">
            <a:avLst/>
          </a:prstGeom>
          <a:noFill/>
          <a:ln>
            <a:noFill/>
          </a:ln>
        </p:spPr>
        <p:txBody>
          <a:bodyPr wrap="square" rtlCol="0">
            <a:spAutoFit/>
          </a:bodyPr>
          <a:lstStyle/>
          <a:p>
            <a:pPr algn="r"/>
            <a:r>
              <a:rPr lang="en-US" sz="2400" b="1" dirty="0" smtClean="0">
                <a:solidFill>
                  <a:srgbClr val="003399"/>
                </a:solidFill>
              </a:rPr>
              <a:t>Clock-throttling</a:t>
            </a:r>
            <a:endParaRPr lang="en-US" sz="2400" b="1" dirty="0">
              <a:solidFill>
                <a:srgbClr val="003399"/>
              </a:solidFill>
            </a:endParaRPr>
          </a:p>
        </p:txBody>
      </p:sp>
      <p:sp>
        <p:nvSpPr>
          <p:cNvPr id="17" name="TextBox 16"/>
          <p:cNvSpPr txBox="1"/>
          <p:nvPr/>
        </p:nvSpPr>
        <p:spPr>
          <a:xfrm>
            <a:off x="2057400" y="3014507"/>
            <a:ext cx="1219200" cy="461665"/>
          </a:xfrm>
          <a:prstGeom prst="rect">
            <a:avLst/>
          </a:prstGeom>
          <a:noFill/>
          <a:ln>
            <a:noFill/>
          </a:ln>
        </p:spPr>
        <p:txBody>
          <a:bodyPr wrap="square" rtlCol="0">
            <a:spAutoFit/>
          </a:bodyPr>
          <a:lstStyle/>
          <a:p>
            <a:pPr algn="r"/>
            <a:r>
              <a:rPr lang="en-US" sz="2400" b="1" dirty="0" smtClean="0">
                <a:solidFill>
                  <a:srgbClr val="FF0000"/>
                </a:solidFill>
              </a:rPr>
              <a:t>IdleCap</a:t>
            </a:r>
            <a:endParaRPr lang="en-US" sz="2400" b="1" dirty="0">
              <a:solidFill>
                <a:srgbClr val="FF0000"/>
              </a:solidFill>
            </a:endParaRPr>
          </a:p>
        </p:txBody>
      </p:sp>
      <p:sp>
        <p:nvSpPr>
          <p:cNvPr id="18" name="TextBox 17"/>
          <p:cNvSpPr txBox="1"/>
          <p:nvPr/>
        </p:nvSpPr>
        <p:spPr>
          <a:xfrm>
            <a:off x="195942" y="2714172"/>
            <a:ext cx="2057400" cy="461665"/>
          </a:xfrm>
          <a:prstGeom prst="rect">
            <a:avLst/>
          </a:prstGeom>
          <a:noFill/>
          <a:ln>
            <a:noFill/>
          </a:ln>
        </p:spPr>
        <p:txBody>
          <a:bodyPr wrap="square" rtlCol="0">
            <a:spAutoFit/>
          </a:bodyPr>
          <a:lstStyle/>
          <a:p>
            <a:pPr algn="r"/>
            <a:r>
              <a:rPr lang="en-US" sz="2400" b="1" dirty="0" smtClean="0"/>
              <a:t>IdleCap</a:t>
            </a:r>
            <a:r>
              <a:rPr lang="en-US" sz="2400" b="1" baseline="-25000" dirty="0" smtClean="0"/>
              <a:t>theory</a:t>
            </a:r>
            <a:endParaRPr lang="en-US" sz="2400" b="1" baseline="-25000" dirty="0"/>
          </a:p>
        </p:txBody>
      </p:sp>
      <p:sp>
        <p:nvSpPr>
          <p:cNvPr id="19" name="Oval 18"/>
          <p:cNvSpPr/>
          <p:nvPr/>
        </p:nvSpPr>
        <p:spPr>
          <a:xfrm>
            <a:off x="5562600" y="1981200"/>
            <a:ext cx="533400" cy="457200"/>
          </a:xfrm>
          <a:prstGeom prst="ellipse">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382000" y="2057400"/>
            <a:ext cx="533400" cy="457200"/>
          </a:xfrm>
          <a:prstGeom prst="ellipse">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pvsf_dvfs_4.PNG"/>
          <p:cNvPicPr>
            <a:picLocks noChangeAspect="1"/>
          </p:cNvPicPr>
          <p:nvPr/>
        </p:nvPicPr>
        <p:blipFill>
          <a:blip r:embed="rId3"/>
          <a:stretch>
            <a:fillRect/>
          </a:stretch>
        </p:blipFill>
        <p:spPr>
          <a:xfrm>
            <a:off x="1457325" y="1371600"/>
            <a:ext cx="4181475" cy="3390900"/>
          </a:xfrm>
          <a:prstGeom prst="rect">
            <a:avLst/>
          </a:prstGeom>
        </p:spPr>
      </p:pic>
      <p:sp>
        <p:nvSpPr>
          <p:cNvPr id="2" name="Title 1"/>
          <p:cNvSpPr>
            <a:spLocks noGrp="1"/>
          </p:cNvSpPr>
          <p:nvPr>
            <p:ph type="title"/>
          </p:nvPr>
        </p:nvSpPr>
        <p:spPr/>
        <p:txBody>
          <a:bodyPr/>
          <a:lstStyle/>
          <a:p>
            <a:r>
              <a:rPr lang="en-US" dirty="0" smtClean="0"/>
              <a:t>IdleCap and DVFS</a:t>
            </a:r>
            <a:endParaRPr lang="en-US" dirty="0"/>
          </a:p>
        </p:txBody>
      </p:sp>
      <p:sp>
        <p:nvSpPr>
          <p:cNvPr id="4" name="Slide Number Placeholder 3"/>
          <p:cNvSpPr>
            <a:spLocks noGrp="1"/>
          </p:cNvSpPr>
          <p:nvPr>
            <p:ph type="sldNum" sz="quarter" idx="12"/>
          </p:nvPr>
        </p:nvSpPr>
        <p:spPr/>
        <p:txBody>
          <a:bodyPr/>
          <a:lstStyle/>
          <a:p>
            <a:fld id="{E94A69A0-91E7-421B-9CED-60E52C3E7AB9}" type="slidenum">
              <a:rPr lang="en-US" smtClean="0"/>
              <a:pPr/>
              <a:t>14</a:t>
            </a:fld>
            <a:endParaRPr lang="en-US"/>
          </a:p>
        </p:txBody>
      </p:sp>
      <p:sp>
        <p:nvSpPr>
          <p:cNvPr id="7" name="TextBox 6"/>
          <p:cNvSpPr txBox="1"/>
          <p:nvPr/>
        </p:nvSpPr>
        <p:spPr>
          <a:xfrm rot="16200000">
            <a:off x="57933" y="2045569"/>
            <a:ext cx="2114404" cy="461665"/>
          </a:xfrm>
          <a:prstGeom prst="rect">
            <a:avLst/>
          </a:prstGeom>
          <a:solidFill>
            <a:schemeClr val="bg1"/>
          </a:solidFill>
          <a:ln>
            <a:noFill/>
          </a:ln>
        </p:spPr>
        <p:txBody>
          <a:bodyPr wrap="square" rtlCol="0">
            <a:spAutoFit/>
          </a:bodyPr>
          <a:lstStyle/>
          <a:p>
            <a:r>
              <a:rPr lang="en-US" sz="2400" b="1" dirty="0" smtClean="0"/>
              <a:t>Power (watts)</a:t>
            </a:r>
            <a:endParaRPr lang="en-US" sz="2400" b="1" dirty="0"/>
          </a:p>
        </p:txBody>
      </p:sp>
      <p:sp>
        <p:nvSpPr>
          <p:cNvPr id="8" name="TextBox 7"/>
          <p:cNvSpPr txBox="1"/>
          <p:nvPr/>
        </p:nvSpPr>
        <p:spPr>
          <a:xfrm>
            <a:off x="2484501" y="4800600"/>
            <a:ext cx="2286000" cy="461665"/>
          </a:xfrm>
          <a:prstGeom prst="rect">
            <a:avLst/>
          </a:prstGeom>
          <a:solidFill>
            <a:schemeClr val="bg1"/>
          </a:solidFill>
          <a:ln>
            <a:noFill/>
          </a:ln>
        </p:spPr>
        <p:txBody>
          <a:bodyPr wrap="square" rtlCol="0">
            <a:spAutoFit/>
          </a:bodyPr>
          <a:lstStyle/>
          <a:p>
            <a:r>
              <a:rPr lang="en-US" sz="2400" b="1" dirty="0" smtClean="0"/>
              <a:t>Frequency (GHz)</a:t>
            </a:r>
            <a:endParaRPr lang="en-US" sz="2400" b="1" dirty="0"/>
          </a:p>
        </p:txBody>
      </p:sp>
      <p:sp>
        <p:nvSpPr>
          <p:cNvPr id="10" name="TextBox 9"/>
          <p:cNvSpPr txBox="1"/>
          <p:nvPr/>
        </p:nvSpPr>
        <p:spPr>
          <a:xfrm>
            <a:off x="2789301" y="3500735"/>
            <a:ext cx="1219200" cy="461665"/>
          </a:xfrm>
          <a:prstGeom prst="rect">
            <a:avLst/>
          </a:prstGeom>
          <a:noFill/>
          <a:ln>
            <a:noFill/>
          </a:ln>
        </p:spPr>
        <p:txBody>
          <a:bodyPr wrap="square" rtlCol="0">
            <a:spAutoFit/>
          </a:bodyPr>
          <a:lstStyle/>
          <a:p>
            <a:pPr algn="r"/>
            <a:r>
              <a:rPr lang="en-US" sz="2400" b="1" dirty="0" smtClean="0">
                <a:solidFill>
                  <a:srgbClr val="FF0000"/>
                </a:solidFill>
              </a:rPr>
              <a:t>IdleCap</a:t>
            </a:r>
            <a:endParaRPr lang="en-US" sz="2400" b="1" dirty="0">
              <a:solidFill>
                <a:srgbClr val="FF0000"/>
              </a:solidFill>
            </a:endParaRPr>
          </a:p>
        </p:txBody>
      </p:sp>
      <p:sp>
        <p:nvSpPr>
          <p:cNvPr id="25" name="TextBox 24"/>
          <p:cNvSpPr txBox="1"/>
          <p:nvPr/>
        </p:nvSpPr>
        <p:spPr>
          <a:xfrm>
            <a:off x="990600" y="5599093"/>
            <a:ext cx="7010400" cy="523220"/>
          </a:xfrm>
          <a:prstGeom prst="rect">
            <a:avLst/>
          </a:prstGeom>
          <a:solidFill>
            <a:srgbClr val="FFFF00"/>
          </a:solidFill>
        </p:spPr>
        <p:txBody>
          <a:bodyPr wrap="square" rtlCol="0">
            <a:spAutoFit/>
          </a:bodyPr>
          <a:lstStyle/>
          <a:p>
            <a:pPr algn="ctr"/>
            <a:r>
              <a:rPr lang="en-US" sz="2800" b="1" dirty="0" smtClean="0">
                <a:solidFill>
                  <a:srgbClr val="FF0000"/>
                </a:solidFill>
              </a:rPr>
              <a:t>Use advanced idle states (C6 on Intel).</a:t>
            </a:r>
            <a:endParaRPr lang="en-US" sz="2800" b="1" dirty="0">
              <a:solidFill>
                <a:srgbClr val="FF0000"/>
              </a:solidFill>
            </a:endParaRPr>
          </a:p>
        </p:txBody>
      </p:sp>
      <p:sp>
        <p:nvSpPr>
          <p:cNvPr id="26" name="TextBox 25"/>
          <p:cNvSpPr txBox="1"/>
          <p:nvPr/>
        </p:nvSpPr>
        <p:spPr>
          <a:xfrm>
            <a:off x="2941701" y="2133600"/>
            <a:ext cx="1219200" cy="461665"/>
          </a:xfrm>
          <a:prstGeom prst="rect">
            <a:avLst/>
          </a:prstGeom>
          <a:noFill/>
          <a:ln>
            <a:noFill/>
          </a:ln>
        </p:spPr>
        <p:txBody>
          <a:bodyPr wrap="square" rtlCol="0">
            <a:spAutoFit/>
          </a:bodyPr>
          <a:lstStyle/>
          <a:p>
            <a:pPr algn="r"/>
            <a:r>
              <a:rPr lang="en-US" sz="2400" b="1" dirty="0" smtClean="0">
                <a:solidFill>
                  <a:srgbClr val="003399"/>
                </a:solidFill>
              </a:rPr>
              <a:t>   DVFS</a:t>
            </a:r>
            <a:endParaRPr lang="en-US" sz="2400" b="1" dirty="0">
              <a:solidFill>
                <a:srgbClr val="003399"/>
              </a:solidFill>
            </a:endParaRPr>
          </a:p>
        </p:txBody>
      </p:sp>
      <p:sp>
        <p:nvSpPr>
          <p:cNvPr id="21" name="TextBox 20"/>
          <p:cNvSpPr txBox="1"/>
          <p:nvPr/>
        </p:nvSpPr>
        <p:spPr>
          <a:xfrm>
            <a:off x="-30099" y="3200400"/>
            <a:ext cx="838200" cy="400110"/>
          </a:xfrm>
          <a:prstGeom prst="rect">
            <a:avLst/>
          </a:prstGeom>
          <a:noFill/>
        </p:spPr>
        <p:txBody>
          <a:bodyPr wrap="square" rtlCol="0">
            <a:spAutoFit/>
          </a:bodyPr>
          <a:lstStyle/>
          <a:p>
            <a:r>
              <a:rPr lang="en-US" sz="2000" b="1" dirty="0" smtClean="0">
                <a:solidFill>
                  <a:srgbClr val="FF0000"/>
                </a:solidFill>
              </a:rPr>
              <a:t>C1E</a:t>
            </a:r>
            <a:endParaRPr lang="en-US" sz="2000" b="1" dirty="0">
              <a:solidFill>
                <a:srgbClr val="FF0000"/>
              </a:solidFill>
            </a:endParaRPr>
          </a:p>
        </p:txBody>
      </p:sp>
      <p:cxnSp>
        <p:nvCxnSpPr>
          <p:cNvPr id="24" name="Straight Arrow Connector 23"/>
          <p:cNvCxnSpPr/>
          <p:nvPr/>
        </p:nvCxnSpPr>
        <p:spPr>
          <a:xfrm>
            <a:off x="503301" y="3410010"/>
            <a:ext cx="1066800" cy="1588"/>
          </a:xfrm>
          <a:prstGeom prst="straightConnector1">
            <a:avLst/>
          </a:prstGeom>
          <a:ln w="381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flipV="1">
            <a:off x="1722501" y="3276600"/>
            <a:ext cx="990600" cy="152400"/>
          </a:xfrm>
          <a:prstGeom prst="line">
            <a:avLst/>
          </a:prstGeom>
          <a:ln w="38100">
            <a:solidFill>
              <a:srgbClr val="FF0000"/>
            </a:solidFill>
            <a:prstDash val="sysDot"/>
            <a:tailEnd type="oval" w="lg" len="lg"/>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791200" y="1905000"/>
            <a:ext cx="3352800" cy="707886"/>
          </a:xfrm>
          <a:prstGeom prst="rect">
            <a:avLst/>
          </a:prstGeom>
          <a:solidFill>
            <a:schemeClr val="accent6">
              <a:lumMod val="75000"/>
            </a:schemeClr>
          </a:solidFill>
        </p:spPr>
        <p:txBody>
          <a:bodyPr wrap="square" rtlCol="0">
            <a:spAutoFit/>
          </a:bodyPr>
          <a:lstStyle/>
          <a:p>
            <a:r>
              <a:rPr lang="en-US" sz="2000" b="1" u="sng" dirty="0" smtClean="0"/>
              <a:t>Problem:</a:t>
            </a:r>
          </a:p>
          <a:p>
            <a:r>
              <a:rPr lang="en-US" sz="2000" b="1" dirty="0" smtClean="0"/>
              <a:t>Concave upwards</a:t>
            </a:r>
            <a:endParaRPr lang="en-US" sz="2000" b="1" dirty="0"/>
          </a:p>
        </p:txBody>
      </p:sp>
      <p:sp>
        <p:nvSpPr>
          <p:cNvPr id="31" name="TextBox 30"/>
          <p:cNvSpPr txBox="1"/>
          <p:nvPr/>
        </p:nvSpPr>
        <p:spPr>
          <a:xfrm>
            <a:off x="5791200" y="1905000"/>
            <a:ext cx="3352800" cy="707886"/>
          </a:xfrm>
          <a:prstGeom prst="rect">
            <a:avLst/>
          </a:prstGeom>
          <a:solidFill>
            <a:schemeClr val="accent6">
              <a:lumMod val="75000"/>
            </a:schemeClr>
          </a:solidFill>
        </p:spPr>
        <p:txBody>
          <a:bodyPr wrap="square" rtlCol="0">
            <a:spAutoFit/>
          </a:bodyPr>
          <a:lstStyle/>
          <a:p>
            <a:r>
              <a:rPr lang="en-US" sz="2000" b="1" u="sng" dirty="0" smtClean="0"/>
              <a:t>Future:</a:t>
            </a:r>
          </a:p>
          <a:p>
            <a:r>
              <a:rPr lang="en-US" sz="2000" b="1" dirty="0" smtClean="0"/>
              <a:t>Concave downwards</a:t>
            </a:r>
            <a:endParaRPr lang="en-US" sz="2000" b="1" dirty="0"/>
          </a:p>
        </p:txBody>
      </p:sp>
      <p:sp>
        <p:nvSpPr>
          <p:cNvPr id="32" name="TextBox 31"/>
          <p:cNvSpPr txBox="1"/>
          <p:nvPr/>
        </p:nvSpPr>
        <p:spPr>
          <a:xfrm>
            <a:off x="-32658" y="4095690"/>
            <a:ext cx="838200" cy="400110"/>
          </a:xfrm>
          <a:prstGeom prst="rect">
            <a:avLst/>
          </a:prstGeom>
          <a:noFill/>
        </p:spPr>
        <p:txBody>
          <a:bodyPr wrap="square" rtlCol="0">
            <a:spAutoFit/>
          </a:bodyPr>
          <a:lstStyle/>
          <a:p>
            <a:r>
              <a:rPr lang="en-US" sz="2000" b="1" dirty="0" smtClean="0">
                <a:solidFill>
                  <a:srgbClr val="FF0000"/>
                </a:solidFill>
              </a:rPr>
              <a:t>  C6</a:t>
            </a:r>
            <a:endParaRPr lang="en-US" sz="2000" b="1" dirty="0">
              <a:solidFill>
                <a:srgbClr val="FF0000"/>
              </a:solidFill>
            </a:endParaRPr>
          </a:p>
        </p:txBody>
      </p:sp>
      <p:cxnSp>
        <p:nvCxnSpPr>
          <p:cNvPr id="33" name="Straight Arrow Connector 32"/>
          <p:cNvCxnSpPr/>
          <p:nvPr/>
        </p:nvCxnSpPr>
        <p:spPr>
          <a:xfrm>
            <a:off x="500742" y="4305300"/>
            <a:ext cx="1066800" cy="1588"/>
          </a:xfrm>
          <a:prstGeom prst="straightConnector1">
            <a:avLst/>
          </a:prstGeom>
          <a:ln w="381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707726" y="3288816"/>
            <a:ext cx="1047690" cy="1023258"/>
          </a:xfrm>
          <a:prstGeom prst="line">
            <a:avLst/>
          </a:prstGeom>
          <a:ln w="38100">
            <a:solidFill>
              <a:srgbClr val="FF0000"/>
            </a:solidFill>
            <a:prstDash val="sysDot"/>
            <a:tailEnd type="oval" w="lg" len="lg"/>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flipV="1">
            <a:off x="1709059" y="1828800"/>
            <a:ext cx="3780971" cy="2500086"/>
          </a:xfrm>
          <a:prstGeom prst="line">
            <a:avLst/>
          </a:prstGeom>
          <a:ln w="38100">
            <a:solidFill>
              <a:srgbClr val="FF0000"/>
            </a:solidFill>
            <a:prstDash val="dash"/>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0" y="1295400"/>
            <a:ext cx="9144000" cy="502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xit" presetSubtype="0" fill="hold" nodeType="withEffect">
                                  <p:stCondLst>
                                    <p:cond delay="0"/>
                                  </p:stCondLst>
                                  <p:childTnLst>
                                    <p:set>
                                      <p:cBhvr>
                                        <p:cTn id="16" dur="1" fill="hold">
                                          <p:stCondLst>
                                            <p:cond delay="0"/>
                                          </p:stCondLst>
                                        </p:cTn>
                                        <p:tgtEl>
                                          <p:spTgt spid="24"/>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27"/>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5" grpId="0" animBg="1"/>
      <p:bldP spid="21" grpId="0"/>
      <p:bldP spid="30" grpId="0" animBg="1"/>
      <p:bldP spid="31" grpId="0" animBg="1"/>
      <p:bldP spid="32" grpId="0"/>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pvsf_dvfs_nl0.PNG"/>
          <p:cNvPicPr>
            <a:picLocks noChangeAspect="1"/>
          </p:cNvPicPr>
          <p:nvPr/>
        </p:nvPicPr>
        <p:blipFill>
          <a:blip r:embed="rId3"/>
          <a:stretch>
            <a:fillRect/>
          </a:stretch>
        </p:blipFill>
        <p:spPr>
          <a:xfrm>
            <a:off x="2481262" y="1371600"/>
            <a:ext cx="4181475" cy="3390900"/>
          </a:xfrm>
          <a:prstGeom prst="rect">
            <a:avLst/>
          </a:prstGeom>
        </p:spPr>
      </p:pic>
      <p:sp>
        <p:nvSpPr>
          <p:cNvPr id="2" name="Title 1"/>
          <p:cNvSpPr>
            <a:spLocks noGrp="1"/>
          </p:cNvSpPr>
          <p:nvPr>
            <p:ph type="title"/>
          </p:nvPr>
        </p:nvSpPr>
        <p:spPr/>
        <p:txBody>
          <a:bodyPr/>
          <a:lstStyle/>
          <a:p>
            <a:r>
              <a:rPr lang="en-US" dirty="0" smtClean="0"/>
              <a:t>IdleCap and DVFS</a:t>
            </a:r>
            <a:endParaRPr lang="en-US" dirty="0"/>
          </a:p>
        </p:txBody>
      </p:sp>
      <p:sp>
        <p:nvSpPr>
          <p:cNvPr id="4" name="Slide Number Placeholder 3"/>
          <p:cNvSpPr>
            <a:spLocks noGrp="1"/>
          </p:cNvSpPr>
          <p:nvPr>
            <p:ph type="sldNum" sz="quarter" idx="12"/>
          </p:nvPr>
        </p:nvSpPr>
        <p:spPr/>
        <p:txBody>
          <a:bodyPr/>
          <a:lstStyle/>
          <a:p>
            <a:fld id="{E94A69A0-91E7-421B-9CED-60E52C3E7AB9}" type="slidenum">
              <a:rPr lang="en-US" smtClean="0"/>
              <a:pPr/>
              <a:t>15</a:t>
            </a:fld>
            <a:endParaRPr lang="en-US"/>
          </a:p>
        </p:txBody>
      </p:sp>
      <p:sp>
        <p:nvSpPr>
          <p:cNvPr id="7" name="TextBox 6"/>
          <p:cNvSpPr txBox="1"/>
          <p:nvPr/>
        </p:nvSpPr>
        <p:spPr>
          <a:xfrm rot="16200000">
            <a:off x="1078632" y="2274169"/>
            <a:ext cx="2114404" cy="461665"/>
          </a:xfrm>
          <a:prstGeom prst="rect">
            <a:avLst/>
          </a:prstGeom>
          <a:solidFill>
            <a:schemeClr val="bg1"/>
          </a:solidFill>
          <a:ln>
            <a:noFill/>
          </a:ln>
        </p:spPr>
        <p:txBody>
          <a:bodyPr wrap="square" rtlCol="0">
            <a:spAutoFit/>
          </a:bodyPr>
          <a:lstStyle/>
          <a:p>
            <a:r>
              <a:rPr lang="en-US" sz="2400" b="1" dirty="0" smtClean="0"/>
              <a:t>Power (watts)</a:t>
            </a:r>
            <a:endParaRPr lang="en-US" sz="2400" b="1" dirty="0"/>
          </a:p>
        </p:txBody>
      </p:sp>
      <p:sp>
        <p:nvSpPr>
          <p:cNvPr id="8" name="TextBox 7"/>
          <p:cNvSpPr txBox="1"/>
          <p:nvPr/>
        </p:nvSpPr>
        <p:spPr>
          <a:xfrm>
            <a:off x="3505200" y="4800600"/>
            <a:ext cx="2286000" cy="461665"/>
          </a:xfrm>
          <a:prstGeom prst="rect">
            <a:avLst/>
          </a:prstGeom>
          <a:solidFill>
            <a:schemeClr val="bg1"/>
          </a:solidFill>
          <a:ln>
            <a:noFill/>
          </a:ln>
        </p:spPr>
        <p:txBody>
          <a:bodyPr wrap="square" rtlCol="0">
            <a:spAutoFit/>
          </a:bodyPr>
          <a:lstStyle/>
          <a:p>
            <a:r>
              <a:rPr lang="en-US" sz="2400" b="1" dirty="0" smtClean="0"/>
              <a:t>Frequency (GHz)</a:t>
            </a:r>
            <a:endParaRPr lang="en-US" sz="2400" b="1" dirty="0"/>
          </a:p>
        </p:txBody>
      </p:sp>
      <p:sp>
        <p:nvSpPr>
          <p:cNvPr id="9" name="TextBox 8"/>
          <p:cNvSpPr txBox="1"/>
          <p:nvPr/>
        </p:nvSpPr>
        <p:spPr>
          <a:xfrm>
            <a:off x="3939994" y="2182903"/>
            <a:ext cx="1219200" cy="461665"/>
          </a:xfrm>
          <a:prstGeom prst="rect">
            <a:avLst/>
          </a:prstGeom>
          <a:noFill/>
          <a:ln>
            <a:noFill/>
          </a:ln>
        </p:spPr>
        <p:txBody>
          <a:bodyPr wrap="square" rtlCol="0">
            <a:spAutoFit/>
          </a:bodyPr>
          <a:lstStyle/>
          <a:p>
            <a:pPr algn="r"/>
            <a:r>
              <a:rPr lang="en-US" sz="2400" b="1" dirty="0" smtClean="0">
                <a:solidFill>
                  <a:srgbClr val="003399"/>
                </a:solidFill>
              </a:rPr>
              <a:t>   DVFS</a:t>
            </a:r>
            <a:endParaRPr lang="en-US" sz="2400" b="1" dirty="0">
              <a:solidFill>
                <a:srgbClr val="003399"/>
              </a:solidFill>
            </a:endParaRPr>
          </a:p>
        </p:txBody>
      </p:sp>
      <p:sp>
        <p:nvSpPr>
          <p:cNvPr id="10" name="TextBox 9"/>
          <p:cNvSpPr txBox="1"/>
          <p:nvPr/>
        </p:nvSpPr>
        <p:spPr>
          <a:xfrm>
            <a:off x="3810000" y="3424535"/>
            <a:ext cx="1219200" cy="461665"/>
          </a:xfrm>
          <a:prstGeom prst="rect">
            <a:avLst/>
          </a:prstGeom>
          <a:noFill/>
          <a:ln>
            <a:noFill/>
          </a:ln>
        </p:spPr>
        <p:txBody>
          <a:bodyPr wrap="square" rtlCol="0">
            <a:spAutoFit/>
          </a:bodyPr>
          <a:lstStyle/>
          <a:p>
            <a:pPr algn="r"/>
            <a:r>
              <a:rPr lang="en-US" sz="2400" b="1" dirty="0" smtClean="0">
                <a:solidFill>
                  <a:srgbClr val="FF0000"/>
                </a:solidFill>
              </a:rPr>
              <a:t>IdleCap</a:t>
            </a:r>
            <a:endParaRPr lang="en-US" sz="2400" b="1" dirty="0">
              <a:solidFill>
                <a:srgbClr val="FF0000"/>
              </a:solidFill>
            </a:endParaRPr>
          </a:p>
        </p:txBody>
      </p:sp>
      <p:sp>
        <p:nvSpPr>
          <p:cNvPr id="20" name="Oval 19"/>
          <p:cNvSpPr/>
          <p:nvPr/>
        </p:nvSpPr>
        <p:spPr>
          <a:xfrm>
            <a:off x="5334000" y="1219200"/>
            <a:ext cx="1371600" cy="1524000"/>
          </a:xfrm>
          <a:prstGeom prst="ellipse">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6705600" y="2057400"/>
            <a:ext cx="838200" cy="1588"/>
          </a:xfrm>
          <a:prstGeom prst="straightConnector1">
            <a:avLst/>
          </a:prstGeom>
          <a:ln w="38100">
            <a:solidFill>
              <a:srgbClr val="003399"/>
            </a:solidFill>
            <a:tailEnd type="triangle" w="lg"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543800" y="1828800"/>
            <a:ext cx="1600200" cy="400110"/>
          </a:xfrm>
          <a:prstGeom prst="rect">
            <a:avLst/>
          </a:prstGeom>
          <a:noFill/>
        </p:spPr>
        <p:txBody>
          <a:bodyPr wrap="square" rtlCol="0">
            <a:spAutoFit/>
          </a:bodyPr>
          <a:lstStyle/>
          <a:p>
            <a:r>
              <a:rPr lang="en-US" sz="2000" b="1" dirty="0" smtClean="0">
                <a:solidFill>
                  <a:srgbClr val="003399"/>
                </a:solidFill>
              </a:rPr>
              <a:t>Non-linear</a:t>
            </a:r>
            <a:endParaRPr lang="en-US" sz="2000" b="1" dirty="0">
              <a:solidFill>
                <a:srgbClr val="003399"/>
              </a:solidFill>
            </a:endParaRPr>
          </a:p>
        </p:txBody>
      </p:sp>
      <p:sp>
        <p:nvSpPr>
          <p:cNvPr id="25" name="TextBox 24"/>
          <p:cNvSpPr txBox="1"/>
          <p:nvPr/>
        </p:nvSpPr>
        <p:spPr>
          <a:xfrm>
            <a:off x="990600" y="5599093"/>
            <a:ext cx="7010400" cy="523220"/>
          </a:xfrm>
          <a:prstGeom prst="rect">
            <a:avLst/>
          </a:prstGeom>
          <a:solidFill>
            <a:srgbClr val="FFFF00"/>
          </a:solidFill>
        </p:spPr>
        <p:txBody>
          <a:bodyPr wrap="square" rtlCol="0">
            <a:spAutoFit/>
          </a:bodyPr>
          <a:lstStyle/>
          <a:p>
            <a:pPr algn="ctr"/>
            <a:r>
              <a:rPr lang="en-US" sz="2800" b="1" dirty="0" smtClean="0">
                <a:solidFill>
                  <a:srgbClr val="FF0000"/>
                </a:solidFill>
              </a:rPr>
              <a:t>IdleCap applies to lower frequency range.</a:t>
            </a:r>
            <a:endParaRPr lang="en-US" sz="2800" b="1" dirty="0">
              <a:solidFill>
                <a:srgbClr val="FF0000"/>
              </a:solidFill>
            </a:endParaRPr>
          </a:p>
        </p:txBody>
      </p:sp>
      <p:sp>
        <p:nvSpPr>
          <p:cNvPr id="22" name="TextBox 21"/>
          <p:cNvSpPr txBox="1"/>
          <p:nvPr/>
        </p:nvSpPr>
        <p:spPr>
          <a:xfrm>
            <a:off x="954312" y="4095690"/>
            <a:ext cx="838200" cy="400110"/>
          </a:xfrm>
          <a:prstGeom prst="rect">
            <a:avLst/>
          </a:prstGeom>
          <a:noFill/>
        </p:spPr>
        <p:txBody>
          <a:bodyPr wrap="square" rtlCol="0">
            <a:spAutoFit/>
          </a:bodyPr>
          <a:lstStyle/>
          <a:p>
            <a:r>
              <a:rPr lang="en-US" sz="2000" b="1" dirty="0" smtClean="0">
                <a:solidFill>
                  <a:srgbClr val="FF0000"/>
                </a:solidFill>
              </a:rPr>
              <a:t>  C6</a:t>
            </a:r>
            <a:endParaRPr lang="en-US" sz="2000" b="1" dirty="0">
              <a:solidFill>
                <a:srgbClr val="FF0000"/>
              </a:solidFill>
            </a:endParaRPr>
          </a:p>
        </p:txBody>
      </p:sp>
      <p:cxnSp>
        <p:nvCxnSpPr>
          <p:cNvPr id="23" name="Straight Arrow Connector 22"/>
          <p:cNvCxnSpPr/>
          <p:nvPr/>
        </p:nvCxnSpPr>
        <p:spPr>
          <a:xfrm>
            <a:off x="1487712" y="4305300"/>
            <a:ext cx="1066800" cy="1588"/>
          </a:xfrm>
          <a:prstGeom prst="straightConnector1">
            <a:avLst/>
          </a:prstGeom>
          <a:ln w="381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flipV="1">
            <a:off x="2696030" y="2286000"/>
            <a:ext cx="2866570" cy="2042886"/>
          </a:xfrm>
          <a:prstGeom prst="line">
            <a:avLst/>
          </a:prstGeom>
          <a:ln w="38100">
            <a:solidFill>
              <a:srgbClr val="FF0000"/>
            </a:solidFill>
            <a:prstDash val="dash"/>
            <a:headEnd type="oval" w="lg" len="lg"/>
            <a:tailEnd type="oval"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5" grpId="0" animBg="1"/>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Conclusions </a:t>
            </a:r>
            <a:endParaRPr lang="en-US" sz="4000" dirty="0"/>
          </a:p>
        </p:txBody>
      </p:sp>
      <p:sp>
        <p:nvSpPr>
          <p:cNvPr id="4" name="Slide Number Placeholder 3"/>
          <p:cNvSpPr>
            <a:spLocks noGrp="1"/>
          </p:cNvSpPr>
          <p:nvPr>
            <p:ph type="sldNum" sz="quarter" idx="12"/>
          </p:nvPr>
        </p:nvSpPr>
        <p:spPr/>
        <p:txBody>
          <a:bodyPr/>
          <a:lstStyle/>
          <a:p>
            <a:fld id="{E94A69A0-91E7-421B-9CED-60E52C3E7AB9}" type="slidenum">
              <a:rPr lang="en-US" smtClean="0"/>
              <a:pPr/>
              <a:t>16</a:t>
            </a:fld>
            <a:endParaRPr lang="en-US" dirty="0"/>
          </a:p>
        </p:txBody>
      </p:sp>
      <p:pic>
        <p:nvPicPr>
          <p:cNvPr id="38" name="Picture 37" descr="pvsrt_stream.png"/>
          <p:cNvPicPr>
            <a:picLocks noChangeAspect="1"/>
          </p:cNvPicPr>
          <p:nvPr/>
        </p:nvPicPr>
        <p:blipFill>
          <a:blip r:embed="rId3"/>
          <a:stretch>
            <a:fillRect/>
          </a:stretch>
        </p:blipFill>
        <p:spPr>
          <a:xfrm>
            <a:off x="5943600" y="2392511"/>
            <a:ext cx="2601186" cy="1950889"/>
          </a:xfrm>
          <a:prstGeom prst="rect">
            <a:avLst/>
          </a:prstGeom>
        </p:spPr>
      </p:pic>
      <p:pic>
        <p:nvPicPr>
          <p:cNvPr id="39" name="Picture 38" descr="pervsrt_daxpy.png"/>
          <p:cNvPicPr>
            <a:picLocks noChangeAspect="1"/>
          </p:cNvPicPr>
          <p:nvPr/>
        </p:nvPicPr>
        <p:blipFill>
          <a:blip r:embed="rId4"/>
          <a:stretch>
            <a:fillRect/>
          </a:stretch>
        </p:blipFill>
        <p:spPr>
          <a:xfrm>
            <a:off x="457200" y="4678511"/>
            <a:ext cx="2601186" cy="1950889"/>
          </a:xfrm>
          <a:prstGeom prst="rect">
            <a:avLst/>
          </a:prstGeom>
        </p:spPr>
      </p:pic>
      <p:pic>
        <p:nvPicPr>
          <p:cNvPr id="40" name="Picture 39" descr="pervsrt_linpack.png"/>
          <p:cNvPicPr>
            <a:picLocks noChangeAspect="1"/>
          </p:cNvPicPr>
          <p:nvPr/>
        </p:nvPicPr>
        <p:blipFill>
          <a:blip r:embed="rId5"/>
          <a:stretch>
            <a:fillRect/>
          </a:stretch>
        </p:blipFill>
        <p:spPr>
          <a:xfrm>
            <a:off x="3200400" y="4678511"/>
            <a:ext cx="2601186" cy="1950889"/>
          </a:xfrm>
          <a:prstGeom prst="rect">
            <a:avLst/>
          </a:prstGeom>
        </p:spPr>
      </p:pic>
      <p:pic>
        <p:nvPicPr>
          <p:cNvPr id="41" name="Picture 40" descr="pversrt_stream.png"/>
          <p:cNvPicPr>
            <a:picLocks noChangeAspect="1"/>
          </p:cNvPicPr>
          <p:nvPr/>
        </p:nvPicPr>
        <p:blipFill>
          <a:blip r:embed="rId6"/>
          <a:stretch>
            <a:fillRect/>
          </a:stretch>
        </p:blipFill>
        <p:spPr>
          <a:xfrm>
            <a:off x="5943600" y="4678511"/>
            <a:ext cx="2601186" cy="1950889"/>
          </a:xfrm>
          <a:prstGeom prst="rect">
            <a:avLst/>
          </a:prstGeom>
        </p:spPr>
      </p:pic>
      <p:pic>
        <p:nvPicPr>
          <p:cNvPr id="46" name="Picture 45" descr="pvsrt_daxpy.png"/>
          <p:cNvPicPr>
            <a:picLocks noChangeAspect="1"/>
          </p:cNvPicPr>
          <p:nvPr/>
        </p:nvPicPr>
        <p:blipFill>
          <a:blip r:embed="rId7"/>
          <a:stretch>
            <a:fillRect/>
          </a:stretch>
        </p:blipFill>
        <p:spPr>
          <a:xfrm>
            <a:off x="457200" y="2392511"/>
            <a:ext cx="2601186" cy="1950889"/>
          </a:xfrm>
          <a:prstGeom prst="rect">
            <a:avLst/>
          </a:prstGeom>
        </p:spPr>
      </p:pic>
      <p:pic>
        <p:nvPicPr>
          <p:cNvPr id="52" name="Picture 51" descr="pvsrt_linpack.png"/>
          <p:cNvPicPr>
            <a:picLocks noChangeAspect="1"/>
          </p:cNvPicPr>
          <p:nvPr/>
        </p:nvPicPr>
        <p:blipFill>
          <a:blip r:embed="rId8"/>
          <a:stretch>
            <a:fillRect/>
          </a:stretch>
        </p:blipFill>
        <p:spPr>
          <a:xfrm>
            <a:off x="3200400" y="2392511"/>
            <a:ext cx="2601186" cy="1950889"/>
          </a:xfrm>
          <a:prstGeom prst="rect">
            <a:avLst/>
          </a:prstGeom>
        </p:spPr>
      </p:pic>
      <p:sp>
        <p:nvSpPr>
          <p:cNvPr id="53" name="TextBox 52"/>
          <p:cNvSpPr txBox="1"/>
          <p:nvPr/>
        </p:nvSpPr>
        <p:spPr>
          <a:xfrm rot="16200000">
            <a:off x="-523714" y="3168906"/>
            <a:ext cx="2057400" cy="338554"/>
          </a:xfrm>
          <a:prstGeom prst="rect">
            <a:avLst/>
          </a:prstGeom>
          <a:solidFill>
            <a:schemeClr val="bg1"/>
          </a:solidFill>
          <a:ln>
            <a:noFill/>
          </a:ln>
        </p:spPr>
        <p:txBody>
          <a:bodyPr wrap="square" rtlCol="0">
            <a:spAutoFit/>
          </a:bodyPr>
          <a:lstStyle/>
          <a:p>
            <a:r>
              <a:rPr lang="en-US" sz="1600" b="1" dirty="0" smtClean="0"/>
              <a:t>Response </a:t>
            </a:r>
            <a:r>
              <a:rPr lang="en-US" sz="1600" b="1" dirty="0" smtClean="0"/>
              <a:t>Time (secs)</a:t>
            </a:r>
            <a:endParaRPr lang="en-US" sz="1600" b="1" dirty="0"/>
          </a:p>
        </p:txBody>
      </p:sp>
      <p:sp>
        <p:nvSpPr>
          <p:cNvPr id="54" name="TextBox 53"/>
          <p:cNvSpPr txBox="1"/>
          <p:nvPr/>
        </p:nvSpPr>
        <p:spPr>
          <a:xfrm rot="16200000">
            <a:off x="2261800" y="3176201"/>
            <a:ext cx="2057400" cy="276999"/>
          </a:xfrm>
          <a:prstGeom prst="rect">
            <a:avLst/>
          </a:prstGeom>
          <a:solidFill>
            <a:schemeClr val="bg1"/>
          </a:solidFill>
          <a:ln>
            <a:noFill/>
          </a:ln>
        </p:spPr>
        <p:txBody>
          <a:bodyPr wrap="square" rtlCol="0">
            <a:spAutoFit/>
          </a:bodyPr>
          <a:lstStyle/>
          <a:p>
            <a:r>
              <a:rPr lang="en-US" sz="1200" b="1" dirty="0" smtClean="0"/>
              <a:t>Mean Response Time (secs)</a:t>
            </a:r>
            <a:endParaRPr lang="en-US" sz="1200" b="1" dirty="0"/>
          </a:p>
        </p:txBody>
      </p:sp>
      <p:sp>
        <p:nvSpPr>
          <p:cNvPr id="55" name="TextBox 54"/>
          <p:cNvSpPr txBox="1"/>
          <p:nvPr/>
        </p:nvSpPr>
        <p:spPr>
          <a:xfrm rot="16200000">
            <a:off x="5005000" y="3176201"/>
            <a:ext cx="2057400" cy="276999"/>
          </a:xfrm>
          <a:prstGeom prst="rect">
            <a:avLst/>
          </a:prstGeom>
          <a:solidFill>
            <a:schemeClr val="bg1"/>
          </a:solidFill>
          <a:ln>
            <a:noFill/>
          </a:ln>
        </p:spPr>
        <p:txBody>
          <a:bodyPr wrap="square" rtlCol="0">
            <a:spAutoFit/>
          </a:bodyPr>
          <a:lstStyle/>
          <a:p>
            <a:r>
              <a:rPr lang="en-US" sz="1200" b="1" dirty="0" smtClean="0"/>
              <a:t>Mean Response Time (secs)</a:t>
            </a:r>
            <a:endParaRPr lang="en-US" sz="1200" b="1" dirty="0"/>
          </a:p>
        </p:txBody>
      </p:sp>
      <p:sp>
        <p:nvSpPr>
          <p:cNvPr id="56" name="TextBox 55"/>
          <p:cNvSpPr txBox="1"/>
          <p:nvPr/>
        </p:nvSpPr>
        <p:spPr>
          <a:xfrm rot="16200000">
            <a:off x="-509200" y="5462200"/>
            <a:ext cx="2057400" cy="276999"/>
          </a:xfrm>
          <a:prstGeom prst="rect">
            <a:avLst/>
          </a:prstGeom>
          <a:solidFill>
            <a:schemeClr val="bg1"/>
          </a:solidFill>
          <a:ln>
            <a:noFill/>
          </a:ln>
        </p:spPr>
        <p:txBody>
          <a:bodyPr wrap="square" rtlCol="0">
            <a:spAutoFit/>
          </a:bodyPr>
          <a:lstStyle/>
          <a:p>
            <a:r>
              <a:rPr lang="en-US" sz="1200" b="1" dirty="0" smtClean="0"/>
              <a:t>Mean Response Time (secs)</a:t>
            </a:r>
            <a:endParaRPr lang="en-US" sz="1200" b="1" dirty="0"/>
          </a:p>
        </p:txBody>
      </p:sp>
      <p:sp>
        <p:nvSpPr>
          <p:cNvPr id="69" name="TextBox 68"/>
          <p:cNvSpPr txBox="1"/>
          <p:nvPr/>
        </p:nvSpPr>
        <p:spPr>
          <a:xfrm rot="16200000">
            <a:off x="2274342" y="5462201"/>
            <a:ext cx="2057400" cy="276999"/>
          </a:xfrm>
          <a:prstGeom prst="rect">
            <a:avLst/>
          </a:prstGeom>
          <a:solidFill>
            <a:schemeClr val="bg1"/>
          </a:solidFill>
          <a:ln>
            <a:noFill/>
          </a:ln>
        </p:spPr>
        <p:txBody>
          <a:bodyPr wrap="square" rtlCol="0">
            <a:spAutoFit/>
          </a:bodyPr>
          <a:lstStyle/>
          <a:p>
            <a:r>
              <a:rPr lang="en-US" sz="1200" b="1" dirty="0" smtClean="0"/>
              <a:t>Mean Response Time (secs)</a:t>
            </a:r>
            <a:endParaRPr lang="en-US" sz="1200" b="1" dirty="0"/>
          </a:p>
        </p:txBody>
      </p:sp>
      <p:sp>
        <p:nvSpPr>
          <p:cNvPr id="70" name="TextBox 69"/>
          <p:cNvSpPr txBox="1"/>
          <p:nvPr/>
        </p:nvSpPr>
        <p:spPr>
          <a:xfrm rot="16200000">
            <a:off x="5045342" y="5462201"/>
            <a:ext cx="2057400" cy="276999"/>
          </a:xfrm>
          <a:prstGeom prst="rect">
            <a:avLst/>
          </a:prstGeom>
          <a:solidFill>
            <a:schemeClr val="bg1"/>
          </a:solidFill>
          <a:ln>
            <a:noFill/>
          </a:ln>
        </p:spPr>
        <p:txBody>
          <a:bodyPr wrap="square" rtlCol="0">
            <a:spAutoFit/>
          </a:bodyPr>
          <a:lstStyle/>
          <a:p>
            <a:r>
              <a:rPr lang="en-US" sz="1200" b="1" dirty="0" smtClean="0"/>
              <a:t>Mean Response Time (secs)</a:t>
            </a:r>
            <a:endParaRPr lang="en-US" sz="1200" b="1" dirty="0"/>
          </a:p>
        </p:txBody>
      </p:sp>
      <p:sp>
        <p:nvSpPr>
          <p:cNvPr id="73" name="TextBox 72"/>
          <p:cNvSpPr txBox="1"/>
          <p:nvPr/>
        </p:nvSpPr>
        <p:spPr>
          <a:xfrm>
            <a:off x="986116" y="4261653"/>
            <a:ext cx="1909484" cy="338554"/>
          </a:xfrm>
          <a:prstGeom prst="rect">
            <a:avLst/>
          </a:prstGeom>
          <a:solidFill>
            <a:schemeClr val="bg1"/>
          </a:solidFill>
          <a:ln>
            <a:noFill/>
          </a:ln>
        </p:spPr>
        <p:txBody>
          <a:bodyPr wrap="square" rtlCol="0">
            <a:spAutoFit/>
          </a:bodyPr>
          <a:lstStyle/>
          <a:p>
            <a:r>
              <a:rPr lang="en-US" sz="1600" b="1" dirty="0" smtClean="0"/>
              <a:t>Power cap (watts)</a:t>
            </a:r>
            <a:endParaRPr lang="en-US" sz="1600" b="1" dirty="0"/>
          </a:p>
        </p:txBody>
      </p:sp>
      <p:sp>
        <p:nvSpPr>
          <p:cNvPr id="74" name="TextBox 73"/>
          <p:cNvSpPr txBox="1"/>
          <p:nvPr/>
        </p:nvSpPr>
        <p:spPr>
          <a:xfrm>
            <a:off x="3657600" y="4261653"/>
            <a:ext cx="1855704" cy="338554"/>
          </a:xfrm>
          <a:prstGeom prst="rect">
            <a:avLst/>
          </a:prstGeom>
          <a:solidFill>
            <a:schemeClr val="bg1"/>
          </a:solidFill>
          <a:ln>
            <a:noFill/>
          </a:ln>
        </p:spPr>
        <p:txBody>
          <a:bodyPr wrap="square" rtlCol="0">
            <a:spAutoFit/>
          </a:bodyPr>
          <a:lstStyle/>
          <a:p>
            <a:r>
              <a:rPr lang="en-US" sz="1600" b="1" dirty="0" smtClean="0"/>
              <a:t>Power cap (watts)</a:t>
            </a:r>
            <a:endParaRPr lang="en-US" sz="1600" b="1" dirty="0"/>
          </a:p>
        </p:txBody>
      </p:sp>
      <p:sp>
        <p:nvSpPr>
          <p:cNvPr id="76" name="TextBox 75"/>
          <p:cNvSpPr txBox="1"/>
          <p:nvPr/>
        </p:nvSpPr>
        <p:spPr>
          <a:xfrm>
            <a:off x="6553200" y="4243724"/>
            <a:ext cx="1981200" cy="338554"/>
          </a:xfrm>
          <a:prstGeom prst="rect">
            <a:avLst/>
          </a:prstGeom>
          <a:solidFill>
            <a:schemeClr val="bg1"/>
          </a:solidFill>
          <a:ln>
            <a:noFill/>
          </a:ln>
        </p:spPr>
        <p:txBody>
          <a:bodyPr wrap="square" rtlCol="0">
            <a:spAutoFit/>
          </a:bodyPr>
          <a:lstStyle/>
          <a:p>
            <a:r>
              <a:rPr lang="en-US" sz="1600" b="1" dirty="0" smtClean="0"/>
              <a:t>Power cap (watts)</a:t>
            </a:r>
            <a:endParaRPr lang="en-US" sz="1600" b="1" dirty="0"/>
          </a:p>
        </p:txBody>
      </p:sp>
      <p:sp>
        <p:nvSpPr>
          <p:cNvPr id="79" name="TextBox 78"/>
          <p:cNvSpPr txBox="1"/>
          <p:nvPr/>
        </p:nvSpPr>
        <p:spPr>
          <a:xfrm>
            <a:off x="762000" y="6545143"/>
            <a:ext cx="2286000" cy="338554"/>
          </a:xfrm>
          <a:prstGeom prst="rect">
            <a:avLst/>
          </a:prstGeom>
          <a:solidFill>
            <a:schemeClr val="bg1"/>
          </a:solidFill>
          <a:ln>
            <a:noFill/>
          </a:ln>
        </p:spPr>
        <p:txBody>
          <a:bodyPr wrap="square" rtlCol="0">
            <a:spAutoFit/>
          </a:bodyPr>
          <a:lstStyle/>
          <a:p>
            <a:r>
              <a:rPr lang="en-US" sz="1600" b="1" dirty="0" smtClean="0"/>
              <a:t>Alternation period (secs)</a:t>
            </a:r>
            <a:endParaRPr lang="en-US" sz="1600" b="1" dirty="0"/>
          </a:p>
        </p:txBody>
      </p:sp>
      <p:sp>
        <p:nvSpPr>
          <p:cNvPr id="80" name="TextBox 79"/>
          <p:cNvSpPr txBox="1"/>
          <p:nvPr/>
        </p:nvSpPr>
        <p:spPr>
          <a:xfrm>
            <a:off x="3429000" y="6553200"/>
            <a:ext cx="2362200" cy="338554"/>
          </a:xfrm>
          <a:prstGeom prst="rect">
            <a:avLst/>
          </a:prstGeom>
          <a:solidFill>
            <a:schemeClr val="bg1"/>
          </a:solidFill>
          <a:ln>
            <a:noFill/>
          </a:ln>
        </p:spPr>
        <p:txBody>
          <a:bodyPr wrap="square" rtlCol="0">
            <a:spAutoFit/>
          </a:bodyPr>
          <a:lstStyle/>
          <a:p>
            <a:r>
              <a:rPr lang="en-US" sz="1600" b="1" dirty="0" smtClean="0"/>
              <a:t>Alternation period (secs)</a:t>
            </a:r>
            <a:endParaRPr lang="en-US" sz="1600" b="1" dirty="0"/>
          </a:p>
        </p:txBody>
      </p:sp>
      <p:sp>
        <p:nvSpPr>
          <p:cNvPr id="81" name="TextBox 80"/>
          <p:cNvSpPr txBox="1"/>
          <p:nvPr/>
        </p:nvSpPr>
        <p:spPr>
          <a:xfrm>
            <a:off x="6248400" y="6553200"/>
            <a:ext cx="2514600" cy="338554"/>
          </a:xfrm>
          <a:prstGeom prst="rect">
            <a:avLst/>
          </a:prstGeom>
          <a:solidFill>
            <a:schemeClr val="bg1"/>
          </a:solidFill>
          <a:ln>
            <a:noFill/>
          </a:ln>
        </p:spPr>
        <p:txBody>
          <a:bodyPr wrap="square" rtlCol="0">
            <a:spAutoFit/>
          </a:bodyPr>
          <a:lstStyle/>
          <a:p>
            <a:r>
              <a:rPr lang="en-US" sz="1600" b="1" dirty="0" smtClean="0"/>
              <a:t>Alternation period (secs)</a:t>
            </a:r>
            <a:endParaRPr lang="en-US" sz="1600" b="1" dirty="0"/>
          </a:p>
        </p:txBody>
      </p:sp>
      <p:sp>
        <p:nvSpPr>
          <p:cNvPr id="22" name="TextBox 21"/>
          <p:cNvSpPr txBox="1"/>
          <p:nvPr/>
        </p:nvSpPr>
        <p:spPr>
          <a:xfrm>
            <a:off x="533400" y="1371600"/>
            <a:ext cx="8001000" cy="923330"/>
          </a:xfrm>
          <a:prstGeom prst="rect">
            <a:avLst/>
          </a:prstGeom>
          <a:solidFill>
            <a:schemeClr val="accent5">
              <a:lumMod val="40000"/>
              <a:lumOff val="60000"/>
            </a:schemeClr>
          </a:solidFill>
        </p:spPr>
        <p:txBody>
          <a:bodyPr wrap="square" rtlCol="0">
            <a:spAutoFit/>
          </a:bodyPr>
          <a:lstStyle/>
          <a:p>
            <a:r>
              <a:rPr lang="en-US" b="1" dirty="0" smtClean="0"/>
              <a:t>IdleCap is superior to existing power capping techniques based on clock throttling.</a:t>
            </a:r>
          </a:p>
          <a:p>
            <a:endParaRPr lang="en-US" b="1" dirty="0" smtClean="0"/>
          </a:p>
          <a:p>
            <a:r>
              <a:rPr lang="en-US" b="1" dirty="0" smtClean="0"/>
              <a:t>Applies to various workloads under alternation periods as small as 1 millisecond.</a:t>
            </a:r>
            <a:endParaRPr lang="en-US" b="1" dirty="0"/>
          </a:p>
        </p:txBody>
      </p:sp>
      <p:sp>
        <p:nvSpPr>
          <p:cNvPr id="23" name="TextBox 22"/>
          <p:cNvSpPr txBox="1"/>
          <p:nvPr/>
        </p:nvSpPr>
        <p:spPr>
          <a:xfrm rot="16200000">
            <a:off x="2201995" y="3174451"/>
            <a:ext cx="2057400" cy="338554"/>
          </a:xfrm>
          <a:prstGeom prst="rect">
            <a:avLst/>
          </a:prstGeom>
          <a:solidFill>
            <a:schemeClr val="bg1"/>
          </a:solidFill>
          <a:ln>
            <a:noFill/>
          </a:ln>
        </p:spPr>
        <p:txBody>
          <a:bodyPr wrap="square" rtlCol="0">
            <a:spAutoFit/>
          </a:bodyPr>
          <a:lstStyle/>
          <a:p>
            <a:r>
              <a:rPr lang="en-US" sz="1600" b="1" dirty="0" smtClean="0"/>
              <a:t>Response </a:t>
            </a:r>
            <a:r>
              <a:rPr lang="en-US" sz="1600" b="1" dirty="0" smtClean="0"/>
              <a:t>Time (secs)</a:t>
            </a:r>
            <a:endParaRPr lang="en-US" sz="1600" b="1" dirty="0"/>
          </a:p>
        </p:txBody>
      </p:sp>
      <p:sp>
        <p:nvSpPr>
          <p:cNvPr id="24" name="TextBox 23"/>
          <p:cNvSpPr txBox="1"/>
          <p:nvPr/>
        </p:nvSpPr>
        <p:spPr>
          <a:xfrm rot="16200000">
            <a:off x="4945195" y="3174452"/>
            <a:ext cx="2057400" cy="338554"/>
          </a:xfrm>
          <a:prstGeom prst="rect">
            <a:avLst/>
          </a:prstGeom>
          <a:solidFill>
            <a:schemeClr val="bg1"/>
          </a:solidFill>
          <a:ln>
            <a:noFill/>
          </a:ln>
        </p:spPr>
        <p:txBody>
          <a:bodyPr wrap="square" rtlCol="0">
            <a:spAutoFit/>
          </a:bodyPr>
          <a:lstStyle/>
          <a:p>
            <a:r>
              <a:rPr lang="en-US" sz="1600" b="1" dirty="0" smtClean="0"/>
              <a:t>Response </a:t>
            </a:r>
            <a:r>
              <a:rPr lang="en-US" sz="1600" b="1" dirty="0" smtClean="0"/>
              <a:t>Time (secs)</a:t>
            </a:r>
            <a:endParaRPr lang="en-US" sz="1600" b="1" dirty="0"/>
          </a:p>
        </p:txBody>
      </p:sp>
      <p:sp>
        <p:nvSpPr>
          <p:cNvPr id="25" name="TextBox 24"/>
          <p:cNvSpPr txBox="1"/>
          <p:nvPr/>
        </p:nvSpPr>
        <p:spPr>
          <a:xfrm rot="16200000">
            <a:off x="4959709" y="5507623"/>
            <a:ext cx="2057400" cy="338554"/>
          </a:xfrm>
          <a:prstGeom prst="rect">
            <a:avLst/>
          </a:prstGeom>
          <a:solidFill>
            <a:schemeClr val="bg1"/>
          </a:solidFill>
          <a:ln>
            <a:noFill/>
          </a:ln>
        </p:spPr>
        <p:txBody>
          <a:bodyPr wrap="square" rtlCol="0">
            <a:spAutoFit/>
          </a:bodyPr>
          <a:lstStyle/>
          <a:p>
            <a:r>
              <a:rPr lang="en-US" sz="1600" b="1" dirty="0" smtClean="0"/>
              <a:t>Response </a:t>
            </a:r>
            <a:r>
              <a:rPr lang="en-US" sz="1600" b="1" dirty="0" smtClean="0"/>
              <a:t>Time (secs)</a:t>
            </a:r>
            <a:endParaRPr lang="en-US" sz="1600" b="1" dirty="0"/>
          </a:p>
        </p:txBody>
      </p:sp>
      <p:sp>
        <p:nvSpPr>
          <p:cNvPr id="26" name="TextBox 25"/>
          <p:cNvSpPr txBox="1"/>
          <p:nvPr/>
        </p:nvSpPr>
        <p:spPr>
          <a:xfrm rot="16200000">
            <a:off x="2188577" y="5507624"/>
            <a:ext cx="2057400" cy="338554"/>
          </a:xfrm>
          <a:prstGeom prst="rect">
            <a:avLst/>
          </a:prstGeom>
          <a:solidFill>
            <a:schemeClr val="bg1"/>
          </a:solidFill>
          <a:ln>
            <a:noFill/>
          </a:ln>
        </p:spPr>
        <p:txBody>
          <a:bodyPr wrap="square" rtlCol="0">
            <a:spAutoFit/>
          </a:bodyPr>
          <a:lstStyle/>
          <a:p>
            <a:r>
              <a:rPr lang="en-US" sz="1600" b="1" dirty="0" smtClean="0"/>
              <a:t>Response </a:t>
            </a:r>
            <a:r>
              <a:rPr lang="en-US" sz="1600" b="1" dirty="0" smtClean="0"/>
              <a:t>Time (secs)</a:t>
            </a:r>
            <a:endParaRPr lang="en-US" sz="1600" b="1" dirty="0"/>
          </a:p>
        </p:txBody>
      </p:sp>
      <p:sp>
        <p:nvSpPr>
          <p:cNvPr id="27" name="TextBox 26"/>
          <p:cNvSpPr txBox="1"/>
          <p:nvPr/>
        </p:nvSpPr>
        <p:spPr>
          <a:xfrm rot="16200000">
            <a:off x="-554623" y="5507624"/>
            <a:ext cx="2057400" cy="338554"/>
          </a:xfrm>
          <a:prstGeom prst="rect">
            <a:avLst/>
          </a:prstGeom>
          <a:solidFill>
            <a:schemeClr val="bg1"/>
          </a:solidFill>
          <a:ln>
            <a:noFill/>
          </a:ln>
        </p:spPr>
        <p:txBody>
          <a:bodyPr wrap="square" rtlCol="0">
            <a:spAutoFit/>
          </a:bodyPr>
          <a:lstStyle/>
          <a:p>
            <a:r>
              <a:rPr lang="en-US" sz="1600" b="1" dirty="0" smtClean="0"/>
              <a:t>Response </a:t>
            </a:r>
            <a:r>
              <a:rPr lang="en-US" sz="1600" b="1" dirty="0" smtClean="0"/>
              <a:t>Time (secs)</a:t>
            </a:r>
            <a:endParaRPr lang="en-US" sz="1600" b="1" dirty="0"/>
          </a:p>
        </p:txBody>
      </p:sp>
      <p:sp>
        <p:nvSpPr>
          <p:cNvPr id="28" name="TextBox 27"/>
          <p:cNvSpPr txBox="1"/>
          <p:nvPr/>
        </p:nvSpPr>
        <p:spPr>
          <a:xfrm>
            <a:off x="1595716" y="2743200"/>
            <a:ext cx="995084" cy="338554"/>
          </a:xfrm>
          <a:prstGeom prst="rect">
            <a:avLst/>
          </a:prstGeom>
          <a:solidFill>
            <a:schemeClr val="bg1"/>
          </a:solidFill>
          <a:ln>
            <a:noFill/>
          </a:ln>
        </p:spPr>
        <p:txBody>
          <a:bodyPr wrap="square" rtlCol="0">
            <a:spAutoFit/>
          </a:bodyPr>
          <a:lstStyle/>
          <a:p>
            <a:r>
              <a:rPr lang="en-US" sz="1600" b="1" dirty="0" smtClean="0"/>
              <a:t>DAXPY</a:t>
            </a:r>
            <a:endParaRPr lang="en-US" sz="1600" b="1" dirty="0"/>
          </a:p>
        </p:txBody>
      </p:sp>
      <p:sp>
        <p:nvSpPr>
          <p:cNvPr id="29" name="TextBox 28"/>
          <p:cNvSpPr txBox="1"/>
          <p:nvPr/>
        </p:nvSpPr>
        <p:spPr>
          <a:xfrm>
            <a:off x="1219200" y="5757446"/>
            <a:ext cx="995084" cy="338554"/>
          </a:xfrm>
          <a:prstGeom prst="rect">
            <a:avLst/>
          </a:prstGeom>
          <a:solidFill>
            <a:schemeClr val="bg1"/>
          </a:solidFill>
          <a:ln>
            <a:noFill/>
          </a:ln>
        </p:spPr>
        <p:txBody>
          <a:bodyPr wrap="square" rtlCol="0">
            <a:spAutoFit/>
          </a:bodyPr>
          <a:lstStyle/>
          <a:p>
            <a:r>
              <a:rPr lang="en-US" sz="1600" b="1" dirty="0" smtClean="0"/>
              <a:t>DAXPY</a:t>
            </a:r>
            <a:endParaRPr lang="en-US" sz="1600" b="1" dirty="0"/>
          </a:p>
        </p:txBody>
      </p:sp>
      <p:sp>
        <p:nvSpPr>
          <p:cNvPr id="30" name="TextBox 29"/>
          <p:cNvSpPr txBox="1"/>
          <p:nvPr/>
        </p:nvSpPr>
        <p:spPr>
          <a:xfrm>
            <a:off x="3881716" y="5791200"/>
            <a:ext cx="995084" cy="338554"/>
          </a:xfrm>
          <a:prstGeom prst="rect">
            <a:avLst/>
          </a:prstGeom>
          <a:solidFill>
            <a:schemeClr val="bg1"/>
          </a:solidFill>
          <a:ln>
            <a:noFill/>
          </a:ln>
        </p:spPr>
        <p:txBody>
          <a:bodyPr wrap="square" rtlCol="0">
            <a:spAutoFit/>
          </a:bodyPr>
          <a:lstStyle/>
          <a:p>
            <a:r>
              <a:rPr lang="en-US" sz="1600" b="1" dirty="0" smtClean="0"/>
              <a:t>LINPACK</a:t>
            </a:r>
            <a:endParaRPr lang="en-US" sz="1600" b="1" dirty="0"/>
          </a:p>
        </p:txBody>
      </p:sp>
      <p:sp>
        <p:nvSpPr>
          <p:cNvPr id="31" name="TextBox 30"/>
          <p:cNvSpPr txBox="1"/>
          <p:nvPr/>
        </p:nvSpPr>
        <p:spPr>
          <a:xfrm>
            <a:off x="6624916" y="5791200"/>
            <a:ext cx="995084" cy="338554"/>
          </a:xfrm>
          <a:prstGeom prst="rect">
            <a:avLst/>
          </a:prstGeom>
          <a:solidFill>
            <a:schemeClr val="bg1"/>
          </a:solidFill>
          <a:ln>
            <a:noFill/>
          </a:ln>
        </p:spPr>
        <p:txBody>
          <a:bodyPr wrap="square" rtlCol="0">
            <a:spAutoFit/>
          </a:bodyPr>
          <a:lstStyle/>
          <a:p>
            <a:r>
              <a:rPr lang="en-US" sz="1600" b="1" dirty="0" smtClean="0"/>
              <a:t>STREAM</a:t>
            </a:r>
            <a:endParaRPr lang="en-US" sz="1600" b="1" dirty="0"/>
          </a:p>
        </p:txBody>
      </p:sp>
      <p:sp>
        <p:nvSpPr>
          <p:cNvPr id="32" name="TextBox 31"/>
          <p:cNvSpPr txBox="1"/>
          <p:nvPr/>
        </p:nvSpPr>
        <p:spPr>
          <a:xfrm>
            <a:off x="7082116" y="2633246"/>
            <a:ext cx="995084" cy="338554"/>
          </a:xfrm>
          <a:prstGeom prst="rect">
            <a:avLst/>
          </a:prstGeom>
          <a:solidFill>
            <a:schemeClr val="bg1"/>
          </a:solidFill>
          <a:ln>
            <a:noFill/>
          </a:ln>
        </p:spPr>
        <p:txBody>
          <a:bodyPr wrap="square" rtlCol="0">
            <a:spAutoFit/>
          </a:bodyPr>
          <a:lstStyle/>
          <a:p>
            <a:r>
              <a:rPr lang="en-US" sz="1600" b="1" dirty="0" smtClean="0"/>
              <a:t>STREAM</a:t>
            </a:r>
            <a:endParaRPr lang="en-US" sz="1600" b="1" dirty="0"/>
          </a:p>
        </p:txBody>
      </p:sp>
      <p:sp>
        <p:nvSpPr>
          <p:cNvPr id="33" name="TextBox 32"/>
          <p:cNvSpPr txBox="1"/>
          <p:nvPr/>
        </p:nvSpPr>
        <p:spPr>
          <a:xfrm>
            <a:off x="4262716" y="2743200"/>
            <a:ext cx="995084" cy="338554"/>
          </a:xfrm>
          <a:prstGeom prst="rect">
            <a:avLst/>
          </a:prstGeom>
          <a:solidFill>
            <a:schemeClr val="bg1"/>
          </a:solidFill>
          <a:ln>
            <a:noFill/>
          </a:ln>
        </p:spPr>
        <p:txBody>
          <a:bodyPr wrap="square" rtlCol="0">
            <a:spAutoFit/>
          </a:bodyPr>
          <a:lstStyle/>
          <a:p>
            <a:r>
              <a:rPr lang="en-US" sz="1600" b="1" dirty="0" smtClean="0"/>
              <a:t>LINPACK</a:t>
            </a:r>
            <a:endParaRPr lang="en-US" sz="1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Server Rack Power Consumption</a:t>
            </a:r>
            <a:endParaRPr lang="en-US" dirty="0"/>
          </a:p>
        </p:txBody>
      </p:sp>
      <p:sp>
        <p:nvSpPr>
          <p:cNvPr id="4" name="Slide Number Placeholder 3"/>
          <p:cNvSpPr>
            <a:spLocks noGrp="1"/>
          </p:cNvSpPr>
          <p:nvPr>
            <p:ph type="sldNum" sz="quarter" idx="12"/>
          </p:nvPr>
        </p:nvSpPr>
        <p:spPr/>
        <p:txBody>
          <a:bodyPr/>
          <a:lstStyle/>
          <a:p>
            <a:fld id="{E94A69A0-91E7-421B-9CED-60E52C3E7AB9}" type="slidenum">
              <a:rPr lang="en-US" smtClean="0"/>
              <a:pPr/>
              <a:t>2</a:t>
            </a:fld>
            <a:endParaRPr lang="en-US" dirty="0"/>
          </a:p>
        </p:txBody>
      </p:sp>
      <p:graphicFrame>
        <p:nvGraphicFramePr>
          <p:cNvPr id="5" name="Content Placeholder 6"/>
          <p:cNvGraphicFramePr>
            <a:graphicFrameLocks/>
          </p:cNvGraphicFramePr>
          <p:nvPr/>
        </p:nvGraphicFramePr>
        <p:xfrm>
          <a:off x="1905000" y="990600"/>
          <a:ext cx="57150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990600" y="5181600"/>
            <a:ext cx="7010400" cy="954107"/>
          </a:xfrm>
          <a:prstGeom prst="rect">
            <a:avLst/>
          </a:prstGeom>
          <a:solidFill>
            <a:srgbClr val="FFFF00"/>
          </a:solidFill>
        </p:spPr>
        <p:txBody>
          <a:bodyPr wrap="square" rtlCol="0">
            <a:spAutoFit/>
          </a:bodyPr>
          <a:lstStyle/>
          <a:p>
            <a:r>
              <a:rPr lang="en-US" sz="2800" b="1" dirty="0" smtClean="0">
                <a:solidFill>
                  <a:srgbClr val="FF0000"/>
                </a:solidFill>
              </a:rPr>
              <a:t>Problems: (1) Power delivery constraints</a:t>
            </a:r>
          </a:p>
          <a:p>
            <a:r>
              <a:rPr lang="en-US" sz="2800" b="1" dirty="0" smtClean="0">
                <a:solidFill>
                  <a:srgbClr val="FF0000"/>
                </a:solidFill>
              </a:rPr>
              <a:t>                    (2) Cooling requirements infeasible</a:t>
            </a:r>
            <a:endParaRPr lang="en-US" sz="2800" b="1" dirty="0">
              <a:solidFill>
                <a:srgbClr val="FF0000"/>
              </a:solidFill>
            </a:endParaRPr>
          </a:p>
        </p:txBody>
      </p:sp>
      <p:sp>
        <p:nvSpPr>
          <p:cNvPr id="8" name="TextBox 7"/>
          <p:cNvSpPr txBox="1"/>
          <p:nvPr/>
        </p:nvSpPr>
        <p:spPr>
          <a:xfrm rot="16200000">
            <a:off x="756909" y="2214890"/>
            <a:ext cx="1905000" cy="523220"/>
          </a:xfrm>
          <a:prstGeom prst="rect">
            <a:avLst/>
          </a:prstGeom>
          <a:noFill/>
        </p:spPr>
        <p:txBody>
          <a:bodyPr wrap="square" rtlCol="0">
            <a:spAutoFit/>
          </a:bodyPr>
          <a:lstStyle/>
          <a:p>
            <a:r>
              <a:rPr lang="en-US" sz="2800" b="1" dirty="0" smtClean="0"/>
              <a:t>kW/racks</a:t>
            </a:r>
            <a:endParaRPr lang="en-US" sz="2800" b="1" dirty="0"/>
          </a:p>
        </p:txBody>
      </p:sp>
      <p:sp>
        <p:nvSpPr>
          <p:cNvPr id="10" name="TextBox 9"/>
          <p:cNvSpPr txBox="1"/>
          <p:nvPr/>
        </p:nvSpPr>
        <p:spPr>
          <a:xfrm>
            <a:off x="5943599" y="1219200"/>
            <a:ext cx="990600" cy="369332"/>
          </a:xfrm>
          <a:prstGeom prst="rect">
            <a:avLst/>
          </a:prstGeom>
          <a:solidFill>
            <a:schemeClr val="accent5">
              <a:lumMod val="40000"/>
              <a:lumOff val="60000"/>
            </a:schemeClr>
          </a:solidFill>
        </p:spPr>
        <p:txBody>
          <a:bodyPr wrap="square" rtlCol="0">
            <a:spAutoFit/>
          </a:bodyPr>
          <a:lstStyle/>
          <a:p>
            <a:pPr algn="ctr"/>
            <a:r>
              <a:rPr lang="en-US" b="1" dirty="0" smtClean="0"/>
              <a:t>30 kW</a:t>
            </a:r>
            <a:endParaRPr lang="en-US" b="1" dirty="0"/>
          </a:p>
        </p:txBody>
      </p:sp>
      <p:sp>
        <p:nvSpPr>
          <p:cNvPr id="11" name="TextBox 10"/>
          <p:cNvSpPr txBox="1"/>
          <p:nvPr/>
        </p:nvSpPr>
        <p:spPr>
          <a:xfrm>
            <a:off x="3124199" y="2590800"/>
            <a:ext cx="838200" cy="381000"/>
          </a:xfrm>
          <a:prstGeom prst="rect">
            <a:avLst/>
          </a:prstGeom>
          <a:solidFill>
            <a:schemeClr val="accent5">
              <a:lumMod val="40000"/>
              <a:lumOff val="60000"/>
            </a:schemeClr>
          </a:solidFill>
        </p:spPr>
        <p:txBody>
          <a:bodyPr wrap="square" rtlCol="0">
            <a:spAutoFit/>
          </a:bodyPr>
          <a:lstStyle/>
          <a:p>
            <a:pPr algn="ctr"/>
            <a:r>
              <a:rPr lang="en-US" b="1" dirty="0" smtClean="0"/>
              <a:t>2 kW</a:t>
            </a:r>
            <a:endParaRPr lang="en-US" b="1" dirty="0"/>
          </a:p>
        </p:txBody>
      </p:sp>
      <p:sp>
        <p:nvSpPr>
          <p:cNvPr id="14" name="TextBox 13"/>
          <p:cNvSpPr txBox="1"/>
          <p:nvPr/>
        </p:nvSpPr>
        <p:spPr>
          <a:xfrm>
            <a:off x="4571999" y="2209800"/>
            <a:ext cx="838200" cy="369332"/>
          </a:xfrm>
          <a:prstGeom prst="rect">
            <a:avLst/>
          </a:prstGeom>
          <a:solidFill>
            <a:schemeClr val="accent5">
              <a:lumMod val="40000"/>
              <a:lumOff val="60000"/>
            </a:schemeClr>
          </a:solidFill>
        </p:spPr>
        <p:txBody>
          <a:bodyPr wrap="square" rtlCol="0">
            <a:spAutoFit/>
          </a:bodyPr>
          <a:lstStyle/>
          <a:p>
            <a:pPr algn="ctr"/>
            <a:r>
              <a:rPr lang="en-US" b="1" dirty="0" smtClean="0"/>
              <a:t>10 kW</a:t>
            </a:r>
            <a:endParaRPr lang="en-US" b="1" dirty="0"/>
          </a:p>
        </p:txBody>
      </p:sp>
      <p:sp>
        <p:nvSpPr>
          <p:cNvPr id="12" name="TextBox 11"/>
          <p:cNvSpPr txBox="1"/>
          <p:nvPr/>
        </p:nvSpPr>
        <p:spPr>
          <a:xfrm>
            <a:off x="228600" y="6248400"/>
            <a:ext cx="6096000" cy="381000"/>
          </a:xfrm>
          <a:prstGeom prst="rect">
            <a:avLst/>
          </a:prstGeom>
          <a:noFill/>
        </p:spPr>
        <p:txBody>
          <a:bodyPr wrap="square" rtlCol="0">
            <a:spAutoFit/>
          </a:bodyPr>
          <a:lstStyle/>
          <a:p>
            <a:r>
              <a:rPr lang="en-US" b="1" dirty="0" smtClean="0"/>
              <a:t>Source: APC White Paper #46, 2005</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94A69A0-91E7-421B-9CED-60E52C3E7AB9}" type="slidenum">
              <a:rPr lang="en-US" smtClean="0"/>
              <a:pPr/>
              <a:t>3</a:t>
            </a:fld>
            <a:endParaRPr lang="en-US"/>
          </a:p>
        </p:txBody>
      </p:sp>
      <p:sp>
        <p:nvSpPr>
          <p:cNvPr id="42" name="TextBox 41"/>
          <p:cNvSpPr txBox="1"/>
          <p:nvPr/>
        </p:nvSpPr>
        <p:spPr>
          <a:xfrm>
            <a:off x="457200" y="1179493"/>
            <a:ext cx="8001000" cy="707886"/>
          </a:xfrm>
          <a:prstGeom prst="rect">
            <a:avLst/>
          </a:prstGeom>
          <a:solidFill>
            <a:schemeClr val="accent5">
              <a:lumMod val="40000"/>
              <a:lumOff val="60000"/>
            </a:schemeClr>
          </a:solidFill>
        </p:spPr>
        <p:txBody>
          <a:bodyPr wrap="square" rtlCol="0">
            <a:spAutoFit/>
          </a:bodyPr>
          <a:lstStyle/>
          <a:p>
            <a:pPr algn="ctr"/>
            <a:r>
              <a:rPr lang="en-US" sz="2000" b="1" dirty="0" smtClean="0"/>
              <a:t>Limits average power consumption of servers over a </a:t>
            </a:r>
          </a:p>
          <a:p>
            <a:pPr algn="ctr"/>
            <a:r>
              <a:rPr lang="en-US" sz="2000" b="1" dirty="0" smtClean="0"/>
              <a:t>time interval to stay below specified threshold.</a:t>
            </a:r>
            <a:endParaRPr lang="en-US" sz="2000" b="1" dirty="0"/>
          </a:p>
        </p:txBody>
      </p:sp>
      <p:sp>
        <p:nvSpPr>
          <p:cNvPr id="33" name="Title 1"/>
          <p:cNvSpPr>
            <a:spLocks noGrp="1"/>
          </p:cNvSpPr>
          <p:nvPr>
            <p:ph type="title"/>
          </p:nvPr>
        </p:nvSpPr>
        <p:spPr>
          <a:xfrm>
            <a:off x="457200" y="274638"/>
            <a:ext cx="8229600" cy="1143000"/>
          </a:xfrm>
        </p:spPr>
        <p:txBody>
          <a:bodyPr>
            <a:normAutofit/>
          </a:bodyPr>
          <a:lstStyle/>
          <a:p>
            <a:r>
              <a:rPr lang="en-US" dirty="0" smtClean="0"/>
              <a:t>Power Capping</a:t>
            </a:r>
            <a:endParaRPr lang="en-US" dirty="0"/>
          </a:p>
        </p:txBody>
      </p:sp>
      <p:sp>
        <p:nvSpPr>
          <p:cNvPr id="6" name="TextBox 5"/>
          <p:cNvSpPr txBox="1"/>
          <p:nvPr/>
        </p:nvSpPr>
        <p:spPr>
          <a:xfrm>
            <a:off x="0" y="6076890"/>
            <a:ext cx="9144000" cy="461665"/>
          </a:xfrm>
          <a:prstGeom prst="rect">
            <a:avLst/>
          </a:prstGeom>
          <a:solidFill>
            <a:schemeClr val="accent6">
              <a:lumMod val="75000"/>
            </a:schemeClr>
          </a:solidFill>
        </p:spPr>
        <p:txBody>
          <a:bodyPr wrap="square" rtlCol="0">
            <a:spAutoFit/>
          </a:bodyPr>
          <a:lstStyle/>
          <a:p>
            <a:pPr algn="ctr"/>
            <a:r>
              <a:rPr lang="en-US" sz="2400" b="1" dirty="0" smtClean="0"/>
              <a:t>Use clock-throttling or DVFS to control power consumption.</a:t>
            </a:r>
            <a:endParaRPr lang="en-US" sz="2400" b="1" dirty="0"/>
          </a:p>
        </p:txBody>
      </p:sp>
      <p:pic>
        <p:nvPicPr>
          <p:cNvPr id="7" name="Picture 6" descr="pvsf.png"/>
          <p:cNvPicPr>
            <a:picLocks noChangeAspect="1"/>
          </p:cNvPicPr>
          <p:nvPr/>
        </p:nvPicPr>
        <p:blipFill>
          <a:blip r:embed="rId3"/>
          <a:stretch>
            <a:fillRect/>
          </a:stretch>
        </p:blipFill>
        <p:spPr>
          <a:xfrm>
            <a:off x="2133600" y="2057400"/>
            <a:ext cx="4876800" cy="3648075"/>
          </a:xfrm>
          <a:prstGeom prst="rect">
            <a:avLst/>
          </a:prstGeom>
        </p:spPr>
      </p:pic>
      <p:cxnSp>
        <p:nvCxnSpPr>
          <p:cNvPr id="11" name="Straight Connector 10"/>
          <p:cNvCxnSpPr/>
          <p:nvPr/>
        </p:nvCxnSpPr>
        <p:spPr>
          <a:xfrm>
            <a:off x="2895600" y="3446929"/>
            <a:ext cx="3657600" cy="1588"/>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876800" y="3124200"/>
            <a:ext cx="838200" cy="762000"/>
          </a:xfrm>
          <a:prstGeom prst="ellipse">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2895600" y="4359741"/>
            <a:ext cx="3657600" cy="1588"/>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4343400" y="3657600"/>
            <a:ext cx="838200" cy="762000"/>
          </a:xfrm>
          <a:prstGeom prst="ellipse">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29000" y="4495800"/>
            <a:ext cx="838200" cy="762000"/>
          </a:xfrm>
          <a:prstGeom prst="ellipse">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pvsf2.PNG"/>
          <p:cNvPicPr>
            <a:picLocks noChangeAspect="1"/>
          </p:cNvPicPr>
          <p:nvPr/>
        </p:nvPicPr>
        <p:blipFill>
          <a:blip r:embed="rId4"/>
          <a:stretch>
            <a:fillRect/>
          </a:stretch>
        </p:blipFill>
        <p:spPr>
          <a:xfrm>
            <a:off x="2133600" y="2057400"/>
            <a:ext cx="4876800" cy="3648075"/>
          </a:xfrm>
          <a:prstGeom prst="rect">
            <a:avLst/>
          </a:prstGeom>
        </p:spPr>
      </p:pic>
      <p:pic>
        <p:nvPicPr>
          <p:cNvPr id="20" name="Picture 19" descr="pvsf2.PNG"/>
          <p:cNvPicPr>
            <a:picLocks noChangeAspect="1"/>
          </p:cNvPicPr>
          <p:nvPr/>
        </p:nvPicPr>
        <p:blipFill>
          <a:blip r:embed="rId5"/>
          <a:stretch>
            <a:fillRect/>
          </a:stretch>
        </p:blipFill>
        <p:spPr>
          <a:xfrm>
            <a:off x="2130552" y="2057400"/>
            <a:ext cx="4876800" cy="3648075"/>
          </a:xfrm>
          <a:prstGeom prst="rect">
            <a:avLst/>
          </a:prstGeom>
        </p:spPr>
      </p:pic>
      <p:sp>
        <p:nvSpPr>
          <p:cNvPr id="9" name="TextBox 8"/>
          <p:cNvSpPr txBox="1"/>
          <p:nvPr/>
        </p:nvSpPr>
        <p:spPr>
          <a:xfrm>
            <a:off x="3505200" y="5522258"/>
            <a:ext cx="2286000" cy="461665"/>
          </a:xfrm>
          <a:prstGeom prst="rect">
            <a:avLst/>
          </a:prstGeom>
          <a:solidFill>
            <a:schemeClr val="bg1"/>
          </a:solidFill>
          <a:ln>
            <a:noFill/>
          </a:ln>
        </p:spPr>
        <p:txBody>
          <a:bodyPr wrap="square" rtlCol="0">
            <a:spAutoFit/>
          </a:bodyPr>
          <a:lstStyle/>
          <a:p>
            <a:r>
              <a:rPr lang="en-US" sz="2400" b="1" dirty="0" smtClean="0"/>
              <a:t>Frequency (GHz)</a:t>
            </a:r>
            <a:endParaRPr lang="en-US" sz="2400" b="1" dirty="0"/>
          </a:p>
        </p:txBody>
      </p:sp>
      <p:sp>
        <p:nvSpPr>
          <p:cNvPr id="8" name="TextBox 7"/>
          <p:cNvSpPr txBox="1"/>
          <p:nvPr/>
        </p:nvSpPr>
        <p:spPr>
          <a:xfrm rot="16200000">
            <a:off x="1150346" y="3448543"/>
            <a:ext cx="2114404" cy="461665"/>
          </a:xfrm>
          <a:prstGeom prst="rect">
            <a:avLst/>
          </a:prstGeom>
          <a:solidFill>
            <a:schemeClr val="bg1"/>
          </a:solidFill>
          <a:ln>
            <a:noFill/>
          </a:ln>
        </p:spPr>
        <p:txBody>
          <a:bodyPr wrap="square" rtlCol="0">
            <a:spAutoFit/>
          </a:bodyPr>
          <a:lstStyle/>
          <a:p>
            <a:r>
              <a:rPr lang="en-US" sz="2400" b="1" dirty="0" smtClean="0"/>
              <a:t>Power (watts)</a:t>
            </a:r>
            <a:endParaRPr lang="en-US" sz="2400" b="1" dirty="0"/>
          </a:p>
        </p:txBody>
      </p:sp>
      <p:sp>
        <p:nvSpPr>
          <p:cNvPr id="21" name="TextBox 20"/>
          <p:cNvSpPr txBox="1"/>
          <p:nvPr/>
        </p:nvSpPr>
        <p:spPr>
          <a:xfrm rot="16200000">
            <a:off x="874592" y="3394757"/>
            <a:ext cx="2526776" cy="461665"/>
          </a:xfrm>
          <a:prstGeom prst="rect">
            <a:avLst/>
          </a:prstGeom>
          <a:solidFill>
            <a:schemeClr val="bg1"/>
          </a:solidFill>
          <a:ln>
            <a:noFill/>
          </a:ln>
        </p:spPr>
        <p:txBody>
          <a:bodyPr wrap="square" rtlCol="0">
            <a:spAutoFit/>
          </a:bodyPr>
          <a:lstStyle/>
          <a:p>
            <a:r>
              <a:rPr lang="en-US" sz="2400" b="1" dirty="0" smtClean="0"/>
              <a:t>Temperature (⁰F)</a:t>
            </a:r>
            <a:endParaRPr lang="en-US" sz="2400" b="1" dirty="0"/>
          </a:p>
        </p:txBody>
      </p:sp>
      <p:sp>
        <p:nvSpPr>
          <p:cNvPr id="19" name="TextBox 18"/>
          <p:cNvSpPr txBox="1"/>
          <p:nvPr/>
        </p:nvSpPr>
        <p:spPr>
          <a:xfrm>
            <a:off x="6629400" y="2590800"/>
            <a:ext cx="2438400" cy="1631216"/>
          </a:xfrm>
          <a:prstGeom prst="rect">
            <a:avLst/>
          </a:prstGeom>
          <a:noFill/>
          <a:ln w="25400">
            <a:solidFill>
              <a:schemeClr val="tx1"/>
            </a:solidFill>
          </a:ln>
        </p:spPr>
        <p:txBody>
          <a:bodyPr wrap="square" rtlCol="0">
            <a:spAutoFit/>
          </a:bodyPr>
          <a:lstStyle/>
          <a:p>
            <a:pPr>
              <a:buFont typeface="Arial" pitchFamily="34" charset="0"/>
              <a:buChar char="•"/>
            </a:pPr>
            <a:r>
              <a:rPr lang="en-US" sz="2000" dirty="0" smtClean="0"/>
              <a:t>Lefurgy, Wang and Ware; ICAC, 2007</a:t>
            </a:r>
            <a:r>
              <a:rPr lang="en-US" sz="2000" dirty="0" smtClean="0"/>
              <a:t>.</a:t>
            </a:r>
          </a:p>
          <a:p>
            <a:pPr>
              <a:buFont typeface="Arial" pitchFamily="34" charset="0"/>
              <a:buChar char="•"/>
            </a:pPr>
            <a:endParaRPr lang="en-US" sz="2000" dirty="0" smtClean="0"/>
          </a:p>
          <a:p>
            <a:pPr>
              <a:buFont typeface="Arial" pitchFamily="34" charset="0"/>
              <a:buChar char="•"/>
            </a:pPr>
            <a:r>
              <a:rPr lang="en-US" sz="2000" dirty="0" smtClean="0"/>
              <a:t>Wang and Chen; HPCA, 2008</a:t>
            </a:r>
            <a:r>
              <a:rPr lang="en-US" sz="2000" dirty="0" smtClean="0"/>
              <a:t>.</a:t>
            </a:r>
          </a:p>
        </p:txBody>
      </p:sp>
      <p:sp>
        <p:nvSpPr>
          <p:cNvPr id="18" name="TextBox 17"/>
          <p:cNvSpPr txBox="1"/>
          <p:nvPr/>
        </p:nvSpPr>
        <p:spPr>
          <a:xfrm>
            <a:off x="3200400" y="2667000"/>
            <a:ext cx="1981200" cy="400110"/>
          </a:xfrm>
          <a:prstGeom prst="rect">
            <a:avLst/>
          </a:prstGeom>
          <a:noFill/>
          <a:ln>
            <a:noFill/>
          </a:ln>
        </p:spPr>
        <p:txBody>
          <a:bodyPr wrap="square" rtlCol="0">
            <a:spAutoFit/>
          </a:bodyPr>
          <a:lstStyle/>
          <a:p>
            <a:pPr algn="r"/>
            <a:r>
              <a:rPr lang="en-US" sz="2000" b="1" dirty="0" smtClean="0">
                <a:solidFill>
                  <a:srgbClr val="003399"/>
                </a:solidFill>
              </a:rPr>
              <a:t>Clock-throttling</a:t>
            </a:r>
            <a:endParaRPr lang="en-US" sz="2000" b="1" dirty="0">
              <a:solidFill>
                <a:srgbClr val="003399"/>
              </a:solidFill>
            </a:endParaRPr>
          </a:p>
        </p:txBody>
      </p:sp>
      <p:sp>
        <p:nvSpPr>
          <p:cNvPr id="22" name="TextBox 21"/>
          <p:cNvSpPr txBox="1"/>
          <p:nvPr/>
        </p:nvSpPr>
        <p:spPr>
          <a:xfrm>
            <a:off x="0" y="6066692"/>
            <a:ext cx="9144000" cy="461665"/>
          </a:xfrm>
          <a:prstGeom prst="rect">
            <a:avLst/>
          </a:prstGeom>
          <a:solidFill>
            <a:schemeClr val="accent6">
              <a:lumMod val="75000"/>
            </a:schemeClr>
          </a:solidFill>
        </p:spPr>
        <p:txBody>
          <a:bodyPr wrap="square" rtlCol="0">
            <a:spAutoFit/>
          </a:bodyPr>
          <a:lstStyle/>
          <a:p>
            <a:pPr algn="ctr"/>
            <a:r>
              <a:rPr lang="en-US" sz="2400" b="1" dirty="0" smtClean="0"/>
              <a:t>Use clock-throttling or DVFS to control </a:t>
            </a:r>
            <a:r>
              <a:rPr lang="en-US" sz="2400" b="1" dirty="0" smtClean="0"/>
              <a:t>temperature.</a:t>
            </a:r>
            <a:endParaRPr lang="en-US" sz="2400" b="1" dirty="0"/>
          </a:p>
        </p:txBody>
      </p:sp>
      <p:sp>
        <p:nvSpPr>
          <p:cNvPr id="23" name="Rectangle 22"/>
          <p:cNvSpPr/>
          <p:nvPr/>
        </p:nvSpPr>
        <p:spPr>
          <a:xfrm>
            <a:off x="304800" y="2133600"/>
            <a:ext cx="6324600" cy="441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11"/>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3" grpId="1" animBg="1"/>
      <p:bldP spid="15" grpId="0" animBg="1"/>
      <p:bldP spid="16" grpId="0" animBg="1"/>
      <p:bldP spid="21" grpId="0" animBg="1"/>
      <p:bldP spid="19"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 on performance</a:t>
            </a:r>
            <a:endParaRPr lang="en-US" dirty="0"/>
          </a:p>
        </p:txBody>
      </p:sp>
      <p:sp>
        <p:nvSpPr>
          <p:cNvPr id="4" name="Slide Number Placeholder 3"/>
          <p:cNvSpPr>
            <a:spLocks noGrp="1"/>
          </p:cNvSpPr>
          <p:nvPr>
            <p:ph type="sldNum" sz="quarter" idx="12"/>
          </p:nvPr>
        </p:nvSpPr>
        <p:spPr/>
        <p:txBody>
          <a:bodyPr/>
          <a:lstStyle/>
          <a:p>
            <a:fld id="{E94A69A0-91E7-421B-9CED-60E52C3E7AB9}" type="slidenum">
              <a:rPr lang="en-US" smtClean="0"/>
              <a:pPr/>
              <a:t>4</a:t>
            </a:fld>
            <a:endParaRPr lang="en-US"/>
          </a:p>
        </p:txBody>
      </p:sp>
      <p:sp>
        <p:nvSpPr>
          <p:cNvPr id="7" name="TextBox 6"/>
          <p:cNvSpPr txBox="1"/>
          <p:nvPr/>
        </p:nvSpPr>
        <p:spPr>
          <a:xfrm>
            <a:off x="762000" y="5877580"/>
            <a:ext cx="7467600" cy="523220"/>
          </a:xfrm>
          <a:prstGeom prst="rect">
            <a:avLst/>
          </a:prstGeom>
          <a:solidFill>
            <a:srgbClr val="FFFF00"/>
          </a:solidFill>
        </p:spPr>
        <p:txBody>
          <a:bodyPr wrap="square" rtlCol="0">
            <a:spAutoFit/>
          </a:bodyPr>
          <a:lstStyle/>
          <a:p>
            <a:pPr algn="ctr"/>
            <a:r>
              <a:rPr lang="en-US" sz="2800" b="1" dirty="0" smtClean="0">
                <a:solidFill>
                  <a:srgbClr val="FF0000"/>
                </a:solidFill>
              </a:rPr>
              <a:t>Significant performance loss across workloads</a:t>
            </a:r>
            <a:endParaRPr lang="en-US" sz="2800" b="1" dirty="0">
              <a:solidFill>
                <a:srgbClr val="FF0000"/>
              </a:solidFill>
            </a:endParaRPr>
          </a:p>
        </p:txBody>
      </p:sp>
      <p:pic>
        <p:nvPicPr>
          <p:cNvPr id="13" name="Picture 12" descr="pvsrt_daxpy2.png"/>
          <p:cNvPicPr>
            <a:picLocks noChangeAspect="1"/>
          </p:cNvPicPr>
          <p:nvPr/>
        </p:nvPicPr>
        <p:blipFill>
          <a:blip r:embed="rId3"/>
          <a:stretch>
            <a:fillRect/>
          </a:stretch>
        </p:blipFill>
        <p:spPr>
          <a:xfrm>
            <a:off x="609600" y="2133600"/>
            <a:ext cx="3667150" cy="2743200"/>
          </a:xfrm>
          <a:prstGeom prst="rect">
            <a:avLst/>
          </a:prstGeom>
        </p:spPr>
      </p:pic>
      <p:pic>
        <p:nvPicPr>
          <p:cNvPr id="15" name="Picture 14" descr="pvsrt_stream2.png"/>
          <p:cNvPicPr>
            <a:picLocks noChangeAspect="1"/>
          </p:cNvPicPr>
          <p:nvPr/>
        </p:nvPicPr>
        <p:blipFill>
          <a:blip r:embed="rId4"/>
          <a:stretch>
            <a:fillRect/>
          </a:stretch>
        </p:blipFill>
        <p:spPr>
          <a:xfrm>
            <a:off x="4867250" y="2133600"/>
            <a:ext cx="3667150" cy="2743200"/>
          </a:xfrm>
          <a:prstGeom prst="rect">
            <a:avLst/>
          </a:prstGeom>
        </p:spPr>
      </p:pic>
      <p:sp>
        <p:nvSpPr>
          <p:cNvPr id="16" name="TextBox 15"/>
          <p:cNvSpPr txBox="1"/>
          <p:nvPr/>
        </p:nvSpPr>
        <p:spPr>
          <a:xfrm rot="16200000">
            <a:off x="-513678" y="3120470"/>
            <a:ext cx="2514601" cy="307777"/>
          </a:xfrm>
          <a:prstGeom prst="rect">
            <a:avLst/>
          </a:prstGeom>
          <a:solidFill>
            <a:schemeClr val="bg1"/>
          </a:solidFill>
          <a:ln>
            <a:noFill/>
          </a:ln>
        </p:spPr>
        <p:txBody>
          <a:bodyPr wrap="square" rtlCol="0">
            <a:spAutoFit/>
          </a:bodyPr>
          <a:lstStyle/>
          <a:p>
            <a:r>
              <a:rPr lang="en-US" sz="1400" b="1" dirty="0" smtClean="0"/>
              <a:t>Mean Response Time (secs)</a:t>
            </a:r>
            <a:endParaRPr lang="en-US" sz="1400" b="1" dirty="0"/>
          </a:p>
        </p:txBody>
      </p:sp>
      <p:sp>
        <p:nvSpPr>
          <p:cNvPr id="17" name="TextBox 16"/>
          <p:cNvSpPr txBox="1"/>
          <p:nvPr/>
        </p:nvSpPr>
        <p:spPr>
          <a:xfrm>
            <a:off x="1653987" y="4748320"/>
            <a:ext cx="1833284" cy="307777"/>
          </a:xfrm>
          <a:prstGeom prst="rect">
            <a:avLst/>
          </a:prstGeom>
          <a:solidFill>
            <a:schemeClr val="bg1"/>
          </a:solidFill>
          <a:ln>
            <a:noFill/>
          </a:ln>
        </p:spPr>
        <p:txBody>
          <a:bodyPr wrap="square" rtlCol="0">
            <a:spAutoFit/>
          </a:bodyPr>
          <a:lstStyle/>
          <a:p>
            <a:r>
              <a:rPr lang="en-US" sz="1400" b="1" dirty="0" smtClean="0"/>
              <a:t>Power cap (watts)</a:t>
            </a:r>
            <a:endParaRPr lang="en-US" sz="1400" b="1" dirty="0"/>
          </a:p>
        </p:txBody>
      </p:sp>
      <p:sp>
        <p:nvSpPr>
          <p:cNvPr id="18" name="TextBox 17"/>
          <p:cNvSpPr txBox="1"/>
          <p:nvPr/>
        </p:nvSpPr>
        <p:spPr>
          <a:xfrm rot="16200000">
            <a:off x="3735593" y="3120470"/>
            <a:ext cx="2514601" cy="307777"/>
          </a:xfrm>
          <a:prstGeom prst="rect">
            <a:avLst/>
          </a:prstGeom>
          <a:solidFill>
            <a:schemeClr val="bg1"/>
          </a:solidFill>
          <a:ln>
            <a:noFill/>
          </a:ln>
        </p:spPr>
        <p:txBody>
          <a:bodyPr wrap="square" rtlCol="0">
            <a:spAutoFit/>
          </a:bodyPr>
          <a:lstStyle/>
          <a:p>
            <a:r>
              <a:rPr lang="en-US" sz="1400" b="1" dirty="0" smtClean="0"/>
              <a:t>Mean Response Time (secs)</a:t>
            </a:r>
            <a:endParaRPr lang="en-US" sz="1400" b="1" dirty="0"/>
          </a:p>
        </p:txBody>
      </p:sp>
      <p:sp>
        <p:nvSpPr>
          <p:cNvPr id="19" name="TextBox 18"/>
          <p:cNvSpPr txBox="1"/>
          <p:nvPr/>
        </p:nvSpPr>
        <p:spPr>
          <a:xfrm>
            <a:off x="5903258" y="4748320"/>
            <a:ext cx="1833284" cy="307777"/>
          </a:xfrm>
          <a:prstGeom prst="rect">
            <a:avLst/>
          </a:prstGeom>
          <a:solidFill>
            <a:schemeClr val="bg1"/>
          </a:solidFill>
          <a:ln>
            <a:noFill/>
          </a:ln>
        </p:spPr>
        <p:txBody>
          <a:bodyPr wrap="square" rtlCol="0">
            <a:spAutoFit/>
          </a:bodyPr>
          <a:lstStyle/>
          <a:p>
            <a:r>
              <a:rPr lang="en-US" sz="1400" b="1" dirty="0" smtClean="0"/>
              <a:t>Power cap (watts)</a:t>
            </a:r>
            <a:endParaRPr lang="en-US" sz="1400" b="1" dirty="0"/>
          </a:p>
        </p:txBody>
      </p:sp>
      <p:sp>
        <p:nvSpPr>
          <p:cNvPr id="20" name="TextBox 19"/>
          <p:cNvSpPr txBox="1"/>
          <p:nvPr/>
        </p:nvSpPr>
        <p:spPr>
          <a:xfrm>
            <a:off x="1447800" y="1905000"/>
            <a:ext cx="2362200" cy="369332"/>
          </a:xfrm>
          <a:prstGeom prst="rect">
            <a:avLst/>
          </a:prstGeom>
          <a:solidFill>
            <a:schemeClr val="bg1"/>
          </a:solidFill>
          <a:ln>
            <a:noFill/>
          </a:ln>
        </p:spPr>
        <p:txBody>
          <a:bodyPr wrap="square" rtlCol="0">
            <a:spAutoFit/>
          </a:bodyPr>
          <a:lstStyle/>
          <a:p>
            <a:r>
              <a:rPr lang="en-US" b="1" dirty="0" smtClean="0"/>
              <a:t>CPU bound “DAXPY”</a:t>
            </a:r>
            <a:endParaRPr lang="en-US" b="1" dirty="0"/>
          </a:p>
        </p:txBody>
      </p:sp>
      <p:sp>
        <p:nvSpPr>
          <p:cNvPr id="21" name="TextBox 20"/>
          <p:cNvSpPr txBox="1"/>
          <p:nvPr/>
        </p:nvSpPr>
        <p:spPr>
          <a:xfrm>
            <a:off x="5410200" y="1905000"/>
            <a:ext cx="2895600" cy="369332"/>
          </a:xfrm>
          <a:prstGeom prst="rect">
            <a:avLst/>
          </a:prstGeom>
          <a:solidFill>
            <a:schemeClr val="bg1"/>
          </a:solidFill>
          <a:ln>
            <a:noFill/>
          </a:ln>
        </p:spPr>
        <p:txBody>
          <a:bodyPr wrap="square" rtlCol="0">
            <a:spAutoFit/>
          </a:bodyPr>
          <a:lstStyle/>
          <a:p>
            <a:r>
              <a:rPr lang="en-US" b="1" dirty="0" smtClean="0"/>
              <a:t>Memory bound “STREAM”</a:t>
            </a:r>
            <a:endParaRPr lang="en-US" b="1" dirty="0"/>
          </a:p>
        </p:txBody>
      </p:sp>
      <p:sp>
        <p:nvSpPr>
          <p:cNvPr id="22" name="Oval 21"/>
          <p:cNvSpPr/>
          <p:nvPr/>
        </p:nvSpPr>
        <p:spPr>
          <a:xfrm>
            <a:off x="3429000" y="4038600"/>
            <a:ext cx="533400" cy="457200"/>
          </a:xfrm>
          <a:prstGeom prst="ellipse">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620000" y="3581400"/>
            <a:ext cx="457200" cy="381000"/>
          </a:xfrm>
          <a:prstGeom prst="ellipse">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429000" y="4038600"/>
            <a:ext cx="533400" cy="457200"/>
          </a:xfrm>
          <a:prstGeom prst="ellipse">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7620000" y="3581400"/>
            <a:ext cx="457200" cy="381000"/>
          </a:xfrm>
          <a:prstGeom prst="ellipse">
            <a:avLst/>
          </a:prstGeom>
          <a:solidFill>
            <a:srgbClr val="FF00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828800" y="2438400"/>
            <a:ext cx="1219200" cy="400110"/>
          </a:xfrm>
          <a:prstGeom prst="rect">
            <a:avLst/>
          </a:prstGeom>
          <a:solidFill>
            <a:schemeClr val="accent5">
              <a:lumMod val="40000"/>
              <a:lumOff val="60000"/>
            </a:schemeClr>
          </a:solidFill>
        </p:spPr>
        <p:txBody>
          <a:bodyPr wrap="square" rtlCol="0">
            <a:spAutoFit/>
          </a:bodyPr>
          <a:lstStyle/>
          <a:p>
            <a:pPr algn="ctr"/>
            <a:r>
              <a:rPr lang="en-US" sz="2000" b="1" dirty="0" smtClean="0"/>
              <a:t>7X worse</a:t>
            </a:r>
            <a:endParaRPr lang="en-US" sz="2000" b="1" dirty="0"/>
          </a:p>
        </p:txBody>
      </p:sp>
      <p:sp>
        <p:nvSpPr>
          <p:cNvPr id="27" name="TextBox 26"/>
          <p:cNvSpPr txBox="1"/>
          <p:nvPr/>
        </p:nvSpPr>
        <p:spPr>
          <a:xfrm>
            <a:off x="6172200" y="2420471"/>
            <a:ext cx="1219200" cy="400110"/>
          </a:xfrm>
          <a:prstGeom prst="rect">
            <a:avLst/>
          </a:prstGeom>
          <a:solidFill>
            <a:schemeClr val="accent5">
              <a:lumMod val="40000"/>
              <a:lumOff val="60000"/>
            </a:schemeClr>
          </a:solidFill>
        </p:spPr>
        <p:txBody>
          <a:bodyPr wrap="square" rtlCol="0">
            <a:spAutoFit/>
          </a:bodyPr>
          <a:lstStyle/>
          <a:p>
            <a:pPr algn="ctr"/>
            <a:r>
              <a:rPr lang="en-US" sz="2000" b="1" dirty="0" smtClean="0"/>
              <a:t>3X worse</a:t>
            </a:r>
            <a:endParaRPr lang="en-US" sz="2000" b="1" dirty="0"/>
          </a:p>
        </p:txBody>
      </p:sp>
      <p:sp>
        <p:nvSpPr>
          <p:cNvPr id="28" name="TextBox 27"/>
          <p:cNvSpPr txBox="1"/>
          <p:nvPr/>
        </p:nvSpPr>
        <p:spPr>
          <a:xfrm>
            <a:off x="228600" y="6400800"/>
            <a:ext cx="6096000" cy="381000"/>
          </a:xfrm>
          <a:prstGeom prst="rect">
            <a:avLst/>
          </a:prstGeom>
          <a:noFill/>
        </p:spPr>
        <p:txBody>
          <a:bodyPr wrap="square" rtlCol="0">
            <a:spAutoFit/>
          </a:bodyPr>
          <a:lstStyle/>
          <a:p>
            <a:r>
              <a:rPr lang="en-US" b="1" dirty="0" smtClean="0"/>
              <a:t>Source: Our experimental results on an IBM Blade</a:t>
            </a:r>
            <a:endParaRPr lang="en-US" b="1" dirty="0"/>
          </a:p>
        </p:txBody>
      </p:sp>
      <p:sp>
        <p:nvSpPr>
          <p:cNvPr id="32" name="TextBox 31"/>
          <p:cNvSpPr txBox="1"/>
          <p:nvPr/>
        </p:nvSpPr>
        <p:spPr>
          <a:xfrm>
            <a:off x="838200" y="4171890"/>
            <a:ext cx="1981200" cy="400110"/>
          </a:xfrm>
          <a:prstGeom prst="rect">
            <a:avLst/>
          </a:prstGeom>
          <a:noFill/>
          <a:ln>
            <a:noFill/>
          </a:ln>
        </p:spPr>
        <p:txBody>
          <a:bodyPr wrap="square" rtlCol="0">
            <a:spAutoFit/>
          </a:bodyPr>
          <a:lstStyle/>
          <a:p>
            <a:pPr algn="r"/>
            <a:r>
              <a:rPr lang="en-US" sz="2000" b="1" dirty="0" smtClean="0">
                <a:solidFill>
                  <a:srgbClr val="003399"/>
                </a:solidFill>
              </a:rPr>
              <a:t>Clock-throttling</a:t>
            </a:r>
            <a:endParaRPr lang="en-US" sz="2000" b="1" dirty="0">
              <a:solidFill>
                <a:srgbClr val="003399"/>
              </a:solidFill>
            </a:endParaRPr>
          </a:p>
        </p:txBody>
      </p:sp>
      <p:sp>
        <p:nvSpPr>
          <p:cNvPr id="33" name="TextBox 32"/>
          <p:cNvSpPr txBox="1"/>
          <p:nvPr/>
        </p:nvSpPr>
        <p:spPr>
          <a:xfrm>
            <a:off x="5105400" y="4171890"/>
            <a:ext cx="1981200" cy="400110"/>
          </a:xfrm>
          <a:prstGeom prst="rect">
            <a:avLst/>
          </a:prstGeom>
          <a:noFill/>
          <a:ln>
            <a:noFill/>
          </a:ln>
        </p:spPr>
        <p:txBody>
          <a:bodyPr wrap="square" rtlCol="0">
            <a:spAutoFit/>
          </a:bodyPr>
          <a:lstStyle/>
          <a:p>
            <a:pPr algn="r"/>
            <a:r>
              <a:rPr lang="en-US" sz="2000" b="1" dirty="0" smtClean="0">
                <a:solidFill>
                  <a:srgbClr val="003399"/>
                </a:solidFill>
              </a:rPr>
              <a:t>Clock-throttling</a:t>
            </a:r>
            <a:endParaRPr lang="en-US" sz="2000" b="1" dirty="0">
              <a:solidFill>
                <a:srgbClr val="003399"/>
              </a:solidFill>
            </a:endParaRPr>
          </a:p>
        </p:txBody>
      </p:sp>
      <p:sp>
        <p:nvSpPr>
          <p:cNvPr id="30" name="Rectangle 29"/>
          <p:cNvSpPr/>
          <p:nvPr/>
        </p:nvSpPr>
        <p:spPr>
          <a:xfrm>
            <a:off x="304800" y="1676400"/>
            <a:ext cx="8839200"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1" nodeType="clickEffect">
                                  <p:stCondLst>
                                    <p:cond delay="0"/>
                                  </p:stCondLst>
                                  <p:childTnLst>
                                    <p:animMotion origin="layout" path="M 3.33333E-6 -2.22222E-6 C -0.03594 -0.00254 -0.06007 -0.00486 -0.09584 -0.01111 C -0.10834 -0.01319 -0.13229 -0.02245 -0.13229 -0.02222 C -0.13403 -0.02616 -0.15018 -0.03125 -0.15313 -0.03333 C -0.16424 -0.0412 -0.18368 -0.05416 -0.18368 -0.05393 C -0.1882 -0.06018 -0.19844 -0.06111 -0.20209 -0.06805 C -0.21789 -0.09838 -0.19723 -0.06852 -0.21563 -0.08472 C -0.21736 -0.08819 -0.2217 -0.09977 -0.22396 -0.10278 C -0.22622 -0.10578 -0.22292 -0.11157 -0.22431 -0.11551 C -0.22761 -0.1243 -0.22709 -0.13495 -0.22969 -0.14421 C -0.2316 -0.15069 -0.23646 -0.16528 -0.24375 -0.19305 C -0.24549 -0.21111 -0.25417 -0.2544 -0.25417 -0.25416 " pathEditMode="relative" rAng="0" ptsTypes="ffffffffffff">
                                      <p:cBhvr>
                                        <p:cTn id="14" dur="2000" fill="hold"/>
                                        <p:tgtEl>
                                          <p:spTgt spid="22"/>
                                        </p:tgtEl>
                                        <p:attrNameLst>
                                          <p:attrName>ppt_x</p:attrName>
                                          <p:attrName>ppt_y</p:attrName>
                                        </p:attrNameLst>
                                      </p:cBhvr>
                                      <p:rCtr x="-127" y="-127"/>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grpId="0" nodeType="clickEffect">
                                  <p:stCondLst>
                                    <p:cond delay="0"/>
                                  </p:stCondLst>
                                  <p:childTnLst>
                                    <p:animMotion origin="layout" path="M 3.33333E-6 2.13873E-6 L -0.03125 -0.00694 L -0.05209 -0.01387 L -0.09375 -0.02914 L -0.125 -0.04578 L -0.14479 -0.05966 L -0.17084 -0.0763 L -0.19167 -0.10405 L -0.23334 -0.18035 " pathEditMode="relative" rAng="0" ptsTypes="AAAAAAAAA">
                                      <p:cBhvr>
                                        <p:cTn id="40" dur="2000" fill="hold"/>
                                        <p:tgtEl>
                                          <p:spTgt spid="23"/>
                                        </p:tgtEl>
                                        <p:attrNameLst>
                                          <p:attrName>ppt_x</p:attrName>
                                          <p:attrName>ppt_y</p:attrName>
                                        </p:attrNameLst>
                                      </p:cBhvr>
                                      <p:rCtr x="-117" y="-90"/>
                                    </p:animMotion>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8" grpId="0" animBg="1"/>
      <p:bldP spid="19" grpId="0" animBg="1"/>
      <p:bldP spid="21" grpId="0" animBg="1"/>
      <p:bldP spid="22" grpId="0" animBg="1"/>
      <p:bldP spid="22" grpId="1" animBg="1"/>
      <p:bldP spid="23" grpId="0" animBg="1"/>
      <p:bldP spid="23" grpId="1" animBg="1"/>
      <p:bldP spid="24" grpId="0" animBg="1"/>
      <p:bldP spid="25" grpId="0" animBg="1"/>
      <p:bldP spid="26" grpId="0" animBg="1"/>
      <p:bldP spid="27" grpId="0" animBg="1"/>
      <p:bldP spid="33" grpId="0"/>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4" name="Slide Number Placeholder 3"/>
          <p:cNvSpPr>
            <a:spLocks noGrp="1"/>
          </p:cNvSpPr>
          <p:nvPr>
            <p:ph type="sldNum" sz="quarter" idx="12"/>
          </p:nvPr>
        </p:nvSpPr>
        <p:spPr/>
        <p:txBody>
          <a:bodyPr/>
          <a:lstStyle/>
          <a:p>
            <a:fld id="{E94A69A0-91E7-421B-9CED-60E52C3E7AB9}" type="slidenum">
              <a:rPr lang="en-US" smtClean="0"/>
              <a:pPr/>
              <a:t>5</a:t>
            </a:fld>
            <a:endParaRPr lang="en-US"/>
          </a:p>
        </p:txBody>
      </p:sp>
      <p:sp>
        <p:nvSpPr>
          <p:cNvPr id="5" name="Oval 4"/>
          <p:cNvSpPr/>
          <p:nvPr/>
        </p:nvSpPr>
        <p:spPr>
          <a:xfrm>
            <a:off x="2971800" y="1447800"/>
            <a:ext cx="3124200" cy="11430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Dual Goal</a:t>
            </a:r>
            <a:endParaRPr lang="en-US" sz="3200" dirty="0">
              <a:solidFill>
                <a:schemeClr val="tx1"/>
              </a:solidFill>
            </a:endParaRPr>
          </a:p>
        </p:txBody>
      </p:sp>
      <p:sp>
        <p:nvSpPr>
          <p:cNvPr id="6" name="TextBox 5"/>
          <p:cNvSpPr txBox="1"/>
          <p:nvPr/>
        </p:nvSpPr>
        <p:spPr>
          <a:xfrm>
            <a:off x="1371600" y="3733800"/>
            <a:ext cx="2209800" cy="400110"/>
          </a:xfrm>
          <a:prstGeom prst="rect">
            <a:avLst/>
          </a:prstGeom>
          <a:solidFill>
            <a:schemeClr val="accent5">
              <a:lumMod val="40000"/>
              <a:lumOff val="60000"/>
            </a:schemeClr>
          </a:solidFill>
          <a:ln w="38100">
            <a:solidFill>
              <a:schemeClr val="tx1"/>
            </a:solidFill>
          </a:ln>
        </p:spPr>
        <p:txBody>
          <a:bodyPr wrap="square" rtlCol="0">
            <a:spAutoFit/>
          </a:bodyPr>
          <a:lstStyle/>
          <a:p>
            <a:pPr algn="ctr"/>
            <a:r>
              <a:rPr lang="en-US" sz="2000" b="1" dirty="0" smtClean="0"/>
              <a:t>Power Capping</a:t>
            </a:r>
            <a:endParaRPr lang="en-US" sz="2000" b="1" dirty="0"/>
          </a:p>
        </p:txBody>
      </p:sp>
      <p:sp>
        <p:nvSpPr>
          <p:cNvPr id="7" name="TextBox 6"/>
          <p:cNvSpPr txBox="1"/>
          <p:nvPr/>
        </p:nvSpPr>
        <p:spPr>
          <a:xfrm>
            <a:off x="5791200" y="3733800"/>
            <a:ext cx="2209800" cy="707886"/>
          </a:xfrm>
          <a:prstGeom prst="rect">
            <a:avLst/>
          </a:prstGeom>
          <a:solidFill>
            <a:schemeClr val="accent5">
              <a:lumMod val="40000"/>
              <a:lumOff val="60000"/>
            </a:schemeClr>
          </a:solidFill>
          <a:ln w="38100">
            <a:solidFill>
              <a:schemeClr val="tx1"/>
            </a:solidFill>
          </a:ln>
        </p:spPr>
        <p:txBody>
          <a:bodyPr wrap="square" rtlCol="0">
            <a:spAutoFit/>
          </a:bodyPr>
          <a:lstStyle/>
          <a:p>
            <a:pPr algn="ctr"/>
            <a:r>
              <a:rPr lang="en-US" sz="2000" b="1" dirty="0" smtClean="0"/>
              <a:t>Reduce Mean Response Time</a:t>
            </a:r>
            <a:endParaRPr lang="en-US" sz="2000" b="1" dirty="0"/>
          </a:p>
        </p:txBody>
      </p:sp>
      <p:cxnSp>
        <p:nvCxnSpPr>
          <p:cNvPr id="9" name="Straight Arrow Connector 8"/>
          <p:cNvCxnSpPr>
            <a:stCxn id="5" idx="4"/>
            <a:endCxn id="6" idx="0"/>
          </p:cNvCxnSpPr>
          <p:nvPr/>
        </p:nvCxnSpPr>
        <p:spPr>
          <a:xfrm rot="5400000">
            <a:off x="2933700" y="2133600"/>
            <a:ext cx="1143000" cy="20574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4"/>
            <a:endCxn id="7" idx="0"/>
          </p:cNvCxnSpPr>
          <p:nvPr/>
        </p:nvCxnSpPr>
        <p:spPr>
          <a:xfrm rot="16200000" flipH="1">
            <a:off x="5143500" y="1981200"/>
            <a:ext cx="1143000" cy="23622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657600" y="1752601"/>
            <a:ext cx="1752600" cy="584775"/>
          </a:xfrm>
          <a:prstGeom prst="rect">
            <a:avLst/>
          </a:prstGeom>
          <a:solidFill>
            <a:srgbClr val="FF0000"/>
          </a:solidFill>
        </p:spPr>
        <p:txBody>
          <a:bodyPr wrap="square" rtlCol="0">
            <a:spAutoFit/>
          </a:bodyPr>
          <a:lstStyle/>
          <a:p>
            <a:pPr algn="ctr"/>
            <a:r>
              <a:rPr lang="en-US" sz="3200" b="1" dirty="0" smtClean="0">
                <a:solidFill>
                  <a:schemeClr val="bg1"/>
                </a:solidFill>
              </a:rPr>
              <a:t>IdleCap</a:t>
            </a:r>
            <a:endParaRPr lang="en-US" sz="3200" b="1" dirty="0">
              <a:solidFill>
                <a:schemeClr val="bg1"/>
              </a:solidFill>
            </a:endParaRPr>
          </a:p>
        </p:txBody>
      </p:sp>
      <p:sp>
        <p:nvSpPr>
          <p:cNvPr id="15" name="TextBox 14"/>
          <p:cNvSpPr txBox="1"/>
          <p:nvPr/>
        </p:nvSpPr>
        <p:spPr>
          <a:xfrm>
            <a:off x="685800" y="5257800"/>
            <a:ext cx="7772400" cy="1384995"/>
          </a:xfrm>
          <a:prstGeom prst="rect">
            <a:avLst/>
          </a:prstGeom>
          <a:solidFill>
            <a:srgbClr val="FFFF00"/>
          </a:solidFill>
        </p:spPr>
        <p:txBody>
          <a:bodyPr wrap="square" rtlCol="0">
            <a:spAutoFit/>
          </a:bodyPr>
          <a:lstStyle/>
          <a:p>
            <a:pPr algn="ctr"/>
            <a:r>
              <a:rPr lang="en-US" sz="2800" b="1" dirty="0" smtClean="0">
                <a:solidFill>
                  <a:srgbClr val="FF0000"/>
                </a:solidFill>
              </a:rPr>
              <a:t>IdleCap can reduce mean response time 2X-4X across workloads over existing power capping. (Results based on clock throttling)</a:t>
            </a:r>
            <a:endParaRPr 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Picture 50" descr="pvsf_daxpy10.PNG"/>
          <p:cNvPicPr>
            <a:picLocks noChangeAspect="1"/>
          </p:cNvPicPr>
          <p:nvPr/>
        </p:nvPicPr>
        <p:blipFill>
          <a:blip r:embed="rId3"/>
          <a:stretch>
            <a:fillRect/>
          </a:stretch>
        </p:blipFill>
        <p:spPr>
          <a:xfrm>
            <a:off x="1216152" y="1371600"/>
            <a:ext cx="4876800" cy="3648075"/>
          </a:xfrm>
          <a:prstGeom prst="rect">
            <a:avLst/>
          </a:prstGeom>
        </p:spPr>
      </p:pic>
      <p:pic>
        <p:nvPicPr>
          <p:cNvPr id="20" name="Picture 19" descr="pvsf_daxpy2.PNG"/>
          <p:cNvPicPr>
            <a:picLocks noChangeAspect="1"/>
          </p:cNvPicPr>
          <p:nvPr/>
        </p:nvPicPr>
        <p:blipFill>
          <a:blip r:embed="rId4"/>
          <a:stretch>
            <a:fillRect/>
          </a:stretch>
        </p:blipFill>
        <p:spPr>
          <a:xfrm>
            <a:off x="1219200" y="1371600"/>
            <a:ext cx="4876800" cy="3648075"/>
          </a:xfrm>
          <a:prstGeom prst="rect">
            <a:avLst/>
          </a:prstGeom>
        </p:spPr>
      </p:pic>
      <p:sp>
        <p:nvSpPr>
          <p:cNvPr id="4" name="Slide Number Placeholder 3"/>
          <p:cNvSpPr>
            <a:spLocks noGrp="1"/>
          </p:cNvSpPr>
          <p:nvPr>
            <p:ph type="sldNum" sz="quarter" idx="12"/>
          </p:nvPr>
        </p:nvSpPr>
        <p:spPr/>
        <p:txBody>
          <a:bodyPr/>
          <a:lstStyle/>
          <a:p>
            <a:fld id="{E94A69A0-91E7-421B-9CED-60E52C3E7AB9}" type="slidenum">
              <a:rPr lang="en-US" smtClean="0"/>
              <a:pPr/>
              <a:t>6</a:t>
            </a:fld>
            <a:endParaRPr lang="en-US"/>
          </a:p>
        </p:txBody>
      </p:sp>
      <p:sp>
        <p:nvSpPr>
          <p:cNvPr id="33" name="Title 1"/>
          <p:cNvSpPr>
            <a:spLocks noGrp="1"/>
          </p:cNvSpPr>
          <p:nvPr>
            <p:ph type="title"/>
          </p:nvPr>
        </p:nvSpPr>
        <p:spPr>
          <a:xfrm>
            <a:off x="457200" y="274638"/>
            <a:ext cx="8229600" cy="1143000"/>
          </a:xfrm>
        </p:spPr>
        <p:txBody>
          <a:bodyPr>
            <a:normAutofit/>
          </a:bodyPr>
          <a:lstStyle/>
          <a:p>
            <a:r>
              <a:rPr lang="en-US" dirty="0" smtClean="0"/>
              <a:t>How IdleCap works</a:t>
            </a:r>
            <a:endParaRPr lang="en-US" dirty="0"/>
          </a:p>
        </p:txBody>
      </p:sp>
      <p:sp>
        <p:nvSpPr>
          <p:cNvPr id="21" name="TextBox 20"/>
          <p:cNvSpPr txBox="1"/>
          <p:nvPr/>
        </p:nvSpPr>
        <p:spPr>
          <a:xfrm>
            <a:off x="2590800" y="4881285"/>
            <a:ext cx="2286000" cy="461665"/>
          </a:xfrm>
          <a:prstGeom prst="rect">
            <a:avLst/>
          </a:prstGeom>
          <a:solidFill>
            <a:schemeClr val="bg1"/>
          </a:solidFill>
          <a:ln>
            <a:noFill/>
          </a:ln>
        </p:spPr>
        <p:txBody>
          <a:bodyPr wrap="square" rtlCol="0">
            <a:spAutoFit/>
          </a:bodyPr>
          <a:lstStyle/>
          <a:p>
            <a:r>
              <a:rPr lang="en-US" sz="2400" b="1" dirty="0" smtClean="0"/>
              <a:t>Frequency (GHz)</a:t>
            </a:r>
            <a:endParaRPr lang="en-US" sz="2400" b="1" dirty="0"/>
          </a:p>
        </p:txBody>
      </p:sp>
      <p:sp>
        <p:nvSpPr>
          <p:cNvPr id="22" name="TextBox 21"/>
          <p:cNvSpPr txBox="1"/>
          <p:nvPr/>
        </p:nvSpPr>
        <p:spPr>
          <a:xfrm rot="16200000">
            <a:off x="235946" y="2826765"/>
            <a:ext cx="2114404" cy="461665"/>
          </a:xfrm>
          <a:prstGeom prst="rect">
            <a:avLst/>
          </a:prstGeom>
          <a:solidFill>
            <a:schemeClr val="bg1"/>
          </a:solidFill>
          <a:ln>
            <a:noFill/>
          </a:ln>
        </p:spPr>
        <p:txBody>
          <a:bodyPr wrap="square" rtlCol="0">
            <a:spAutoFit/>
          </a:bodyPr>
          <a:lstStyle/>
          <a:p>
            <a:r>
              <a:rPr lang="en-US" sz="2400" b="1" dirty="0" smtClean="0"/>
              <a:t>Power (watts)</a:t>
            </a:r>
            <a:endParaRPr lang="en-US" sz="2400" b="1" dirty="0"/>
          </a:p>
        </p:txBody>
      </p:sp>
      <p:sp>
        <p:nvSpPr>
          <p:cNvPr id="23" name="TextBox 22"/>
          <p:cNvSpPr txBox="1"/>
          <p:nvPr/>
        </p:nvSpPr>
        <p:spPr>
          <a:xfrm>
            <a:off x="152400" y="4171890"/>
            <a:ext cx="838200" cy="400110"/>
          </a:xfrm>
          <a:prstGeom prst="rect">
            <a:avLst/>
          </a:prstGeom>
          <a:noFill/>
        </p:spPr>
        <p:txBody>
          <a:bodyPr wrap="square" rtlCol="0">
            <a:spAutoFit/>
          </a:bodyPr>
          <a:lstStyle/>
          <a:p>
            <a:r>
              <a:rPr lang="en-US" sz="2000" b="1" dirty="0" smtClean="0">
                <a:solidFill>
                  <a:srgbClr val="FF0000"/>
                </a:solidFill>
              </a:rPr>
              <a:t>C1E</a:t>
            </a:r>
            <a:endParaRPr lang="en-US" sz="2000" b="1" dirty="0">
              <a:solidFill>
                <a:srgbClr val="FF0000"/>
              </a:solidFill>
            </a:endParaRPr>
          </a:p>
        </p:txBody>
      </p:sp>
      <p:cxnSp>
        <p:nvCxnSpPr>
          <p:cNvPr id="24" name="Straight Arrow Connector 23"/>
          <p:cNvCxnSpPr/>
          <p:nvPr/>
        </p:nvCxnSpPr>
        <p:spPr>
          <a:xfrm>
            <a:off x="685800" y="4381500"/>
            <a:ext cx="1066800" cy="1588"/>
          </a:xfrm>
          <a:prstGeom prst="straightConnector1">
            <a:avLst/>
          </a:prstGeom>
          <a:ln w="381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963271" y="2823884"/>
            <a:ext cx="1981200" cy="400110"/>
          </a:xfrm>
          <a:prstGeom prst="rect">
            <a:avLst/>
          </a:prstGeom>
          <a:noFill/>
          <a:ln>
            <a:noFill/>
          </a:ln>
        </p:spPr>
        <p:txBody>
          <a:bodyPr wrap="square" rtlCol="0">
            <a:spAutoFit/>
          </a:bodyPr>
          <a:lstStyle/>
          <a:p>
            <a:pPr algn="r"/>
            <a:r>
              <a:rPr lang="en-US" sz="2000" b="1" dirty="0" smtClean="0">
                <a:solidFill>
                  <a:srgbClr val="003399"/>
                </a:solidFill>
              </a:rPr>
              <a:t>Clock-throttling</a:t>
            </a:r>
            <a:endParaRPr lang="en-US" sz="2000" b="1" dirty="0">
              <a:solidFill>
                <a:srgbClr val="003399"/>
              </a:solidFill>
            </a:endParaRPr>
          </a:p>
        </p:txBody>
      </p:sp>
      <p:sp>
        <p:nvSpPr>
          <p:cNvPr id="30" name="TextBox 29"/>
          <p:cNvSpPr txBox="1"/>
          <p:nvPr/>
        </p:nvSpPr>
        <p:spPr>
          <a:xfrm>
            <a:off x="2819400" y="3810000"/>
            <a:ext cx="1219200" cy="400110"/>
          </a:xfrm>
          <a:prstGeom prst="rect">
            <a:avLst/>
          </a:prstGeom>
          <a:noFill/>
          <a:ln>
            <a:noFill/>
          </a:ln>
        </p:spPr>
        <p:txBody>
          <a:bodyPr wrap="square" rtlCol="0">
            <a:spAutoFit/>
          </a:bodyPr>
          <a:lstStyle/>
          <a:p>
            <a:pPr algn="r"/>
            <a:r>
              <a:rPr lang="en-US" sz="2000" b="1" dirty="0" smtClean="0">
                <a:solidFill>
                  <a:srgbClr val="FF0000"/>
                </a:solidFill>
              </a:rPr>
              <a:t>IdleCap</a:t>
            </a:r>
            <a:endParaRPr lang="en-US" sz="2000" b="1" dirty="0">
              <a:solidFill>
                <a:srgbClr val="FF0000"/>
              </a:solidFill>
            </a:endParaRPr>
          </a:p>
        </p:txBody>
      </p:sp>
      <p:sp>
        <p:nvSpPr>
          <p:cNvPr id="43" name="TextBox 42"/>
          <p:cNvSpPr txBox="1"/>
          <p:nvPr/>
        </p:nvSpPr>
        <p:spPr>
          <a:xfrm>
            <a:off x="5791200" y="1676400"/>
            <a:ext cx="3352800" cy="1077218"/>
          </a:xfrm>
          <a:prstGeom prst="rect">
            <a:avLst/>
          </a:prstGeom>
          <a:solidFill>
            <a:schemeClr val="tx2">
              <a:lumMod val="20000"/>
              <a:lumOff val="80000"/>
            </a:schemeClr>
          </a:solidFill>
        </p:spPr>
        <p:txBody>
          <a:bodyPr wrap="square" rtlCol="0">
            <a:spAutoFit/>
          </a:bodyPr>
          <a:lstStyle/>
          <a:p>
            <a:r>
              <a:rPr lang="en-US" sz="2000" b="1" u="sng" dirty="0" smtClean="0"/>
              <a:t>Existing power capping:</a:t>
            </a:r>
          </a:p>
          <a:p>
            <a:r>
              <a:rPr lang="en-US" sz="2000" b="1" dirty="0" smtClean="0"/>
              <a:t>Dithers between </a:t>
            </a:r>
            <a:r>
              <a:rPr lang="en-US" sz="2400" b="1" i="1" dirty="0" smtClean="0"/>
              <a:t>adjacent</a:t>
            </a:r>
            <a:r>
              <a:rPr lang="en-US" sz="2400" b="1" dirty="0" smtClean="0"/>
              <a:t> </a:t>
            </a:r>
            <a:r>
              <a:rPr lang="en-US" sz="2000" b="1" dirty="0" smtClean="0"/>
              <a:t>states.</a:t>
            </a:r>
            <a:endParaRPr lang="en-US" sz="2000" b="1" dirty="0"/>
          </a:p>
        </p:txBody>
      </p:sp>
      <p:sp>
        <p:nvSpPr>
          <p:cNvPr id="44" name="TextBox 43"/>
          <p:cNvSpPr txBox="1"/>
          <p:nvPr/>
        </p:nvSpPr>
        <p:spPr>
          <a:xfrm>
            <a:off x="5791200" y="3163669"/>
            <a:ext cx="3352800" cy="1077218"/>
          </a:xfrm>
          <a:prstGeom prst="rect">
            <a:avLst/>
          </a:prstGeom>
          <a:solidFill>
            <a:schemeClr val="accent6">
              <a:lumMod val="75000"/>
            </a:schemeClr>
          </a:solidFill>
        </p:spPr>
        <p:txBody>
          <a:bodyPr wrap="square" rtlCol="0">
            <a:spAutoFit/>
          </a:bodyPr>
          <a:lstStyle/>
          <a:p>
            <a:r>
              <a:rPr lang="en-US" sz="2000" b="1" u="sng" dirty="0" smtClean="0"/>
              <a:t>IdleCap:</a:t>
            </a:r>
          </a:p>
          <a:p>
            <a:r>
              <a:rPr lang="en-US" sz="2000" b="1" dirty="0" smtClean="0"/>
              <a:t>Dithers between </a:t>
            </a:r>
            <a:r>
              <a:rPr lang="en-US" sz="2400" b="1" i="1" dirty="0" smtClean="0"/>
              <a:t>extreme</a:t>
            </a:r>
            <a:r>
              <a:rPr lang="en-US" sz="2000" b="1" dirty="0" smtClean="0"/>
              <a:t> states: C1E, 3 GHz.</a:t>
            </a:r>
            <a:endParaRPr lang="en-US" sz="2000" b="1" dirty="0"/>
          </a:p>
        </p:txBody>
      </p:sp>
      <p:sp>
        <p:nvSpPr>
          <p:cNvPr id="45" name="TextBox 44"/>
          <p:cNvSpPr txBox="1"/>
          <p:nvPr/>
        </p:nvSpPr>
        <p:spPr>
          <a:xfrm>
            <a:off x="5791200" y="4724400"/>
            <a:ext cx="3352800" cy="769441"/>
          </a:xfrm>
          <a:prstGeom prst="rect">
            <a:avLst/>
          </a:prstGeom>
          <a:solidFill>
            <a:srgbClr val="FFFF00"/>
          </a:solidFill>
        </p:spPr>
        <p:txBody>
          <a:bodyPr wrap="square" rtlCol="0">
            <a:spAutoFit/>
          </a:bodyPr>
          <a:lstStyle/>
          <a:p>
            <a:r>
              <a:rPr lang="en-US" sz="2000" b="1" dirty="0" smtClean="0">
                <a:solidFill>
                  <a:srgbClr val="FF0000"/>
                </a:solidFill>
              </a:rPr>
              <a:t>IdleCap achieves higher frequency for </a:t>
            </a:r>
            <a:r>
              <a:rPr lang="en-US" sz="2400" b="1" i="1" dirty="0" smtClean="0">
                <a:solidFill>
                  <a:srgbClr val="FF0000"/>
                </a:solidFill>
              </a:rPr>
              <a:t>any</a:t>
            </a:r>
            <a:r>
              <a:rPr lang="en-US" sz="2000" b="1" dirty="0" smtClean="0">
                <a:solidFill>
                  <a:srgbClr val="FF0000"/>
                </a:solidFill>
              </a:rPr>
              <a:t> power cap.</a:t>
            </a:r>
            <a:endParaRPr lang="en-US" sz="2000" b="1" dirty="0">
              <a:solidFill>
                <a:srgbClr val="FF0000"/>
              </a:solidFill>
            </a:endParaRPr>
          </a:p>
        </p:txBody>
      </p:sp>
      <p:cxnSp>
        <p:nvCxnSpPr>
          <p:cNvPr id="28" name="Straight Connector 27"/>
          <p:cNvCxnSpPr/>
          <p:nvPr/>
        </p:nvCxnSpPr>
        <p:spPr>
          <a:xfrm rot="10800000" flipV="1">
            <a:off x="1905000" y="3733800"/>
            <a:ext cx="457200" cy="152400"/>
          </a:xfrm>
          <a:prstGeom prst="line">
            <a:avLst/>
          </a:prstGeom>
          <a:ln w="38100">
            <a:solidFill>
              <a:srgbClr val="003399"/>
            </a:solidFill>
            <a:prstDash val="sysDot"/>
            <a:tailEnd type="oval" w="lg" len="lg"/>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790702" y="3848099"/>
            <a:ext cx="685800" cy="457203"/>
          </a:xfrm>
          <a:prstGeom prst="line">
            <a:avLst/>
          </a:prstGeom>
          <a:ln w="38100">
            <a:solidFill>
              <a:srgbClr val="FF0000"/>
            </a:solidFill>
            <a:prstDash val="sysDot"/>
            <a:tailEnd type="oval" w="lg" len="lg"/>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flipV="1">
            <a:off x="1905000" y="2438400"/>
            <a:ext cx="3733804" cy="1981199"/>
          </a:xfrm>
          <a:prstGeom prst="line">
            <a:avLst/>
          </a:prstGeom>
          <a:ln w="38100">
            <a:solidFill>
              <a:srgbClr val="FF0000"/>
            </a:solidFill>
            <a:prstDash val="dash"/>
            <a:tailEnd type="oval"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28"/>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20"/>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0" grpId="0"/>
      <p:bldP spid="44" grpId="0" animBg="1"/>
      <p:bldP spid="4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Picture 50" descr="pvsf_daxpy10.PNG"/>
          <p:cNvPicPr>
            <a:picLocks noChangeAspect="1"/>
          </p:cNvPicPr>
          <p:nvPr/>
        </p:nvPicPr>
        <p:blipFill>
          <a:blip r:embed="rId3"/>
          <a:stretch>
            <a:fillRect/>
          </a:stretch>
        </p:blipFill>
        <p:spPr>
          <a:xfrm>
            <a:off x="1216152" y="1371600"/>
            <a:ext cx="4876800" cy="3648075"/>
          </a:xfrm>
          <a:prstGeom prst="rect">
            <a:avLst/>
          </a:prstGeom>
        </p:spPr>
      </p:pic>
      <p:sp>
        <p:nvSpPr>
          <p:cNvPr id="4" name="Slide Number Placeholder 3"/>
          <p:cNvSpPr>
            <a:spLocks noGrp="1"/>
          </p:cNvSpPr>
          <p:nvPr>
            <p:ph type="sldNum" sz="quarter" idx="12"/>
          </p:nvPr>
        </p:nvSpPr>
        <p:spPr/>
        <p:txBody>
          <a:bodyPr/>
          <a:lstStyle/>
          <a:p>
            <a:fld id="{E94A69A0-91E7-421B-9CED-60E52C3E7AB9}" type="slidenum">
              <a:rPr lang="en-US" smtClean="0"/>
              <a:pPr/>
              <a:t>7</a:t>
            </a:fld>
            <a:endParaRPr lang="en-US"/>
          </a:p>
        </p:txBody>
      </p:sp>
      <p:sp>
        <p:nvSpPr>
          <p:cNvPr id="33" name="Title 1"/>
          <p:cNvSpPr>
            <a:spLocks noGrp="1"/>
          </p:cNvSpPr>
          <p:nvPr>
            <p:ph type="title"/>
          </p:nvPr>
        </p:nvSpPr>
        <p:spPr>
          <a:xfrm>
            <a:off x="457200" y="274638"/>
            <a:ext cx="8229600" cy="1143000"/>
          </a:xfrm>
        </p:spPr>
        <p:txBody>
          <a:bodyPr>
            <a:normAutofit/>
          </a:bodyPr>
          <a:lstStyle/>
          <a:p>
            <a:r>
              <a:rPr lang="en-US" dirty="0" smtClean="0"/>
              <a:t>Example: 170 Watts</a:t>
            </a:r>
            <a:endParaRPr lang="en-US" dirty="0"/>
          </a:p>
        </p:txBody>
      </p:sp>
      <p:sp>
        <p:nvSpPr>
          <p:cNvPr id="21" name="TextBox 20"/>
          <p:cNvSpPr txBox="1"/>
          <p:nvPr/>
        </p:nvSpPr>
        <p:spPr>
          <a:xfrm>
            <a:off x="2590800" y="4881285"/>
            <a:ext cx="2286000" cy="461665"/>
          </a:xfrm>
          <a:prstGeom prst="rect">
            <a:avLst/>
          </a:prstGeom>
          <a:solidFill>
            <a:schemeClr val="bg1"/>
          </a:solidFill>
          <a:ln>
            <a:noFill/>
          </a:ln>
        </p:spPr>
        <p:txBody>
          <a:bodyPr wrap="square" rtlCol="0">
            <a:spAutoFit/>
          </a:bodyPr>
          <a:lstStyle/>
          <a:p>
            <a:r>
              <a:rPr lang="en-US" sz="2400" b="1" dirty="0" smtClean="0"/>
              <a:t>Frequency (GHz)</a:t>
            </a:r>
            <a:endParaRPr lang="en-US" sz="2400" b="1" dirty="0"/>
          </a:p>
        </p:txBody>
      </p:sp>
      <p:sp>
        <p:nvSpPr>
          <p:cNvPr id="22" name="TextBox 21"/>
          <p:cNvSpPr txBox="1"/>
          <p:nvPr/>
        </p:nvSpPr>
        <p:spPr>
          <a:xfrm rot="16200000">
            <a:off x="235946" y="2826765"/>
            <a:ext cx="2114404" cy="461665"/>
          </a:xfrm>
          <a:prstGeom prst="rect">
            <a:avLst/>
          </a:prstGeom>
          <a:solidFill>
            <a:schemeClr val="bg1"/>
          </a:solidFill>
          <a:ln>
            <a:noFill/>
          </a:ln>
        </p:spPr>
        <p:txBody>
          <a:bodyPr wrap="square" rtlCol="0">
            <a:spAutoFit/>
          </a:bodyPr>
          <a:lstStyle/>
          <a:p>
            <a:r>
              <a:rPr lang="en-US" sz="2400" b="1" dirty="0" smtClean="0"/>
              <a:t>Power (watts)</a:t>
            </a:r>
            <a:endParaRPr lang="en-US" sz="2400" b="1" dirty="0"/>
          </a:p>
        </p:txBody>
      </p:sp>
      <p:sp>
        <p:nvSpPr>
          <p:cNvPr id="29" name="TextBox 28"/>
          <p:cNvSpPr txBox="1"/>
          <p:nvPr/>
        </p:nvSpPr>
        <p:spPr>
          <a:xfrm>
            <a:off x="1963271" y="2823884"/>
            <a:ext cx="1981200" cy="400110"/>
          </a:xfrm>
          <a:prstGeom prst="rect">
            <a:avLst/>
          </a:prstGeom>
          <a:noFill/>
          <a:ln>
            <a:noFill/>
          </a:ln>
        </p:spPr>
        <p:txBody>
          <a:bodyPr wrap="square" rtlCol="0">
            <a:spAutoFit/>
          </a:bodyPr>
          <a:lstStyle/>
          <a:p>
            <a:pPr algn="r"/>
            <a:r>
              <a:rPr lang="en-US" sz="2000" b="1" dirty="0" smtClean="0">
                <a:solidFill>
                  <a:srgbClr val="003399"/>
                </a:solidFill>
              </a:rPr>
              <a:t>Clock-throttling</a:t>
            </a:r>
            <a:endParaRPr lang="en-US" sz="2000" b="1" dirty="0">
              <a:solidFill>
                <a:srgbClr val="003399"/>
              </a:solidFill>
            </a:endParaRPr>
          </a:p>
        </p:txBody>
      </p:sp>
      <p:sp>
        <p:nvSpPr>
          <p:cNvPr id="30" name="TextBox 29"/>
          <p:cNvSpPr txBox="1"/>
          <p:nvPr/>
        </p:nvSpPr>
        <p:spPr>
          <a:xfrm>
            <a:off x="2819400" y="3810000"/>
            <a:ext cx="1219200" cy="400110"/>
          </a:xfrm>
          <a:prstGeom prst="rect">
            <a:avLst/>
          </a:prstGeom>
          <a:noFill/>
          <a:ln>
            <a:noFill/>
          </a:ln>
        </p:spPr>
        <p:txBody>
          <a:bodyPr wrap="square" rtlCol="0">
            <a:spAutoFit/>
          </a:bodyPr>
          <a:lstStyle/>
          <a:p>
            <a:pPr algn="r"/>
            <a:r>
              <a:rPr lang="en-US" sz="2000" b="1" dirty="0" smtClean="0">
                <a:solidFill>
                  <a:srgbClr val="FF0000"/>
                </a:solidFill>
              </a:rPr>
              <a:t>IdleCap</a:t>
            </a:r>
            <a:endParaRPr lang="en-US" sz="2000" b="1" dirty="0">
              <a:solidFill>
                <a:srgbClr val="FF0000"/>
              </a:solidFill>
            </a:endParaRPr>
          </a:p>
        </p:txBody>
      </p:sp>
      <p:sp>
        <p:nvSpPr>
          <p:cNvPr id="43" name="TextBox 42"/>
          <p:cNvSpPr txBox="1"/>
          <p:nvPr/>
        </p:nvSpPr>
        <p:spPr>
          <a:xfrm>
            <a:off x="5791200" y="1676400"/>
            <a:ext cx="3352800" cy="707886"/>
          </a:xfrm>
          <a:prstGeom prst="rect">
            <a:avLst/>
          </a:prstGeom>
          <a:solidFill>
            <a:schemeClr val="tx2">
              <a:lumMod val="20000"/>
              <a:lumOff val="80000"/>
            </a:schemeClr>
          </a:solidFill>
        </p:spPr>
        <p:txBody>
          <a:bodyPr wrap="square" rtlCol="0">
            <a:spAutoFit/>
          </a:bodyPr>
          <a:lstStyle/>
          <a:p>
            <a:r>
              <a:rPr lang="en-US" sz="2000" b="1" u="sng" dirty="0" smtClean="0"/>
              <a:t>Clock throttling:</a:t>
            </a:r>
          </a:p>
          <a:p>
            <a:r>
              <a:rPr lang="en-US" sz="2000" b="1" dirty="0" smtClean="0"/>
              <a:t>170 Watts </a:t>
            </a:r>
            <a:r>
              <a:rPr lang="en-US" sz="2000" b="1" dirty="0" smtClean="0">
                <a:sym typeface="Wingdings" pitchFamily="2" charset="2"/>
              </a:rPr>
              <a:t> 0.7 GHz</a:t>
            </a:r>
            <a:endParaRPr lang="en-US" sz="2000" b="1" dirty="0"/>
          </a:p>
        </p:txBody>
      </p:sp>
      <p:sp>
        <p:nvSpPr>
          <p:cNvPr id="44" name="TextBox 43"/>
          <p:cNvSpPr txBox="1"/>
          <p:nvPr/>
        </p:nvSpPr>
        <p:spPr>
          <a:xfrm>
            <a:off x="5791200" y="3163669"/>
            <a:ext cx="3352800" cy="707886"/>
          </a:xfrm>
          <a:prstGeom prst="rect">
            <a:avLst/>
          </a:prstGeom>
          <a:solidFill>
            <a:schemeClr val="accent6">
              <a:lumMod val="75000"/>
            </a:schemeClr>
          </a:solidFill>
        </p:spPr>
        <p:txBody>
          <a:bodyPr wrap="square" rtlCol="0">
            <a:spAutoFit/>
          </a:bodyPr>
          <a:lstStyle/>
          <a:p>
            <a:r>
              <a:rPr lang="en-US" sz="2000" b="1" u="sng" dirty="0" smtClean="0"/>
              <a:t>IdleCap:</a:t>
            </a:r>
          </a:p>
          <a:p>
            <a:r>
              <a:rPr lang="en-US" sz="2000" b="1" dirty="0" smtClean="0"/>
              <a:t>170 Watts </a:t>
            </a:r>
            <a:r>
              <a:rPr lang="en-US" sz="2000" b="1" dirty="0" smtClean="0">
                <a:sym typeface="Wingdings" pitchFamily="2" charset="2"/>
              </a:rPr>
              <a:t> 1.5 GHz</a:t>
            </a:r>
            <a:endParaRPr lang="en-US" sz="2000" b="1" dirty="0"/>
          </a:p>
        </p:txBody>
      </p:sp>
      <p:sp>
        <p:nvSpPr>
          <p:cNvPr id="45" name="TextBox 44"/>
          <p:cNvSpPr txBox="1"/>
          <p:nvPr/>
        </p:nvSpPr>
        <p:spPr>
          <a:xfrm>
            <a:off x="5791200" y="4724400"/>
            <a:ext cx="3352800" cy="707886"/>
          </a:xfrm>
          <a:prstGeom prst="rect">
            <a:avLst/>
          </a:prstGeom>
          <a:solidFill>
            <a:srgbClr val="FFFF00"/>
          </a:solidFill>
        </p:spPr>
        <p:txBody>
          <a:bodyPr wrap="square" rtlCol="0">
            <a:spAutoFit/>
          </a:bodyPr>
          <a:lstStyle/>
          <a:p>
            <a:r>
              <a:rPr lang="en-US" sz="2000" b="1" dirty="0" smtClean="0">
                <a:solidFill>
                  <a:srgbClr val="FF0000"/>
                </a:solidFill>
              </a:rPr>
              <a:t>Same power cap, twice the frequency.</a:t>
            </a:r>
            <a:endParaRPr lang="en-US" sz="2000" b="1" dirty="0">
              <a:solidFill>
                <a:srgbClr val="FF0000"/>
              </a:solidFill>
            </a:endParaRPr>
          </a:p>
        </p:txBody>
      </p:sp>
      <p:cxnSp>
        <p:nvCxnSpPr>
          <p:cNvPr id="31" name="Straight Connector 30"/>
          <p:cNvCxnSpPr/>
          <p:nvPr/>
        </p:nvCxnSpPr>
        <p:spPr>
          <a:xfrm rot="5400000">
            <a:off x="1790702" y="3848099"/>
            <a:ext cx="685800" cy="457203"/>
          </a:xfrm>
          <a:prstGeom prst="line">
            <a:avLst/>
          </a:prstGeom>
          <a:ln w="38100">
            <a:solidFill>
              <a:srgbClr val="FF0000"/>
            </a:solidFill>
            <a:prstDash val="sysDot"/>
            <a:tailEnd type="oval" w="lg" len="lg"/>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flipV="1">
            <a:off x="1905000" y="2438400"/>
            <a:ext cx="3733804" cy="1981199"/>
          </a:xfrm>
          <a:prstGeom prst="line">
            <a:avLst/>
          </a:prstGeom>
          <a:ln w="38100">
            <a:solidFill>
              <a:srgbClr val="FF0000"/>
            </a:solidFill>
            <a:prstDash val="dash"/>
            <a:tailEnd type="oval" w="lg" len="lg"/>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905000" y="3581400"/>
            <a:ext cx="838200" cy="1588"/>
          </a:xfrm>
          <a:prstGeom prst="line">
            <a:avLst/>
          </a:prstGeom>
          <a:ln w="38100">
            <a:solidFill>
              <a:srgbClr val="003399"/>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905000" y="3581400"/>
            <a:ext cx="1600200" cy="1588"/>
          </a:xfrm>
          <a:prstGeom prst="line">
            <a:avLst/>
          </a:prstGeom>
          <a:ln w="38100">
            <a:solidFill>
              <a:srgbClr val="FF0000"/>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pic>
        <p:nvPicPr>
          <p:cNvPr id="53" name="Picture 52" descr="alt.bmp"/>
          <p:cNvPicPr>
            <a:picLocks noChangeAspect="1"/>
          </p:cNvPicPr>
          <p:nvPr/>
        </p:nvPicPr>
        <p:blipFill>
          <a:blip r:embed="rId4"/>
          <a:stretch>
            <a:fillRect/>
          </a:stretch>
        </p:blipFill>
        <p:spPr>
          <a:xfrm>
            <a:off x="1371600" y="5638800"/>
            <a:ext cx="3067050" cy="1219200"/>
          </a:xfrm>
          <a:prstGeom prst="rect">
            <a:avLst/>
          </a:prstGeom>
        </p:spPr>
      </p:pic>
      <p:sp>
        <p:nvSpPr>
          <p:cNvPr id="54" name="TextBox 53"/>
          <p:cNvSpPr txBox="1"/>
          <p:nvPr/>
        </p:nvSpPr>
        <p:spPr>
          <a:xfrm>
            <a:off x="4419600" y="6019800"/>
            <a:ext cx="1828800" cy="400110"/>
          </a:xfrm>
          <a:prstGeom prst="rect">
            <a:avLst/>
          </a:prstGeom>
          <a:noFill/>
        </p:spPr>
        <p:txBody>
          <a:bodyPr wrap="square" rtlCol="0">
            <a:spAutoFit/>
          </a:bodyPr>
          <a:lstStyle/>
          <a:p>
            <a:r>
              <a:rPr lang="en-US" sz="2000" b="1" dirty="0" smtClean="0">
                <a:solidFill>
                  <a:srgbClr val="FF0000"/>
                </a:solidFill>
              </a:rPr>
              <a:t>= 1.5 GHz</a:t>
            </a:r>
            <a:endParaRPr lang="en-US"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2"/>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94A69A0-91E7-421B-9CED-60E52C3E7AB9}" type="slidenum">
              <a:rPr lang="en-US" smtClean="0"/>
              <a:pPr/>
              <a:t>8</a:t>
            </a:fld>
            <a:endParaRPr lang="en-US"/>
          </a:p>
        </p:txBody>
      </p:sp>
      <p:sp>
        <p:nvSpPr>
          <p:cNvPr id="33" name="Title 1"/>
          <p:cNvSpPr>
            <a:spLocks noGrp="1"/>
          </p:cNvSpPr>
          <p:nvPr>
            <p:ph type="title"/>
          </p:nvPr>
        </p:nvSpPr>
        <p:spPr>
          <a:xfrm>
            <a:off x="457200" y="274638"/>
            <a:ext cx="8229600" cy="1143000"/>
          </a:xfrm>
        </p:spPr>
        <p:txBody>
          <a:bodyPr>
            <a:normAutofit/>
          </a:bodyPr>
          <a:lstStyle/>
          <a:p>
            <a:r>
              <a:rPr lang="en-US" dirty="0" smtClean="0"/>
              <a:t>Analysis</a:t>
            </a:r>
            <a:endParaRPr lang="en-US" dirty="0"/>
          </a:p>
        </p:txBody>
      </p:sp>
      <p:graphicFrame>
        <p:nvGraphicFramePr>
          <p:cNvPr id="27" name="Table 26"/>
          <p:cNvGraphicFramePr>
            <a:graphicFrameLocks noGrp="1"/>
          </p:cNvGraphicFramePr>
          <p:nvPr/>
        </p:nvGraphicFramePr>
        <p:xfrm>
          <a:off x="4953000" y="1676400"/>
          <a:ext cx="4191001" cy="1381760"/>
        </p:xfrm>
        <a:graphic>
          <a:graphicData uri="http://schemas.openxmlformats.org/drawingml/2006/table">
            <a:tbl>
              <a:tblPr firstRow="1" bandRow="1">
                <a:tableStyleId>{5C22544A-7EE6-4342-B048-85BDC9FD1C3A}</a:tableStyleId>
              </a:tblPr>
              <a:tblGrid>
                <a:gridCol w="1461977"/>
                <a:gridCol w="1364512"/>
                <a:gridCol w="1364512"/>
              </a:tblGrid>
              <a:tr h="370840">
                <a:tc>
                  <a:txBody>
                    <a:bodyPr/>
                    <a:lstStyle/>
                    <a:p>
                      <a:pPr algn="ctr"/>
                      <a:r>
                        <a:rPr lang="en-US" dirty="0" smtClean="0">
                          <a:solidFill>
                            <a:schemeClr val="tx1"/>
                          </a:solidFill>
                        </a:rPr>
                        <a:t>Power</a:t>
                      </a:r>
                    </a:p>
                    <a:p>
                      <a:pPr algn="ctr"/>
                      <a:r>
                        <a:rPr lang="en-US" dirty="0" smtClean="0">
                          <a:solidFill>
                            <a:schemeClr val="tx1"/>
                          </a:solidFill>
                        </a:rPr>
                        <a:t>Cap</a:t>
                      </a:r>
                      <a:endParaRPr lang="en-US" dirty="0">
                        <a:solidFill>
                          <a:schemeClr val="tx1"/>
                        </a:solidFill>
                      </a:endParaRPr>
                    </a:p>
                  </a:txBody>
                  <a:tcPr>
                    <a:solidFill>
                      <a:schemeClr val="accent1">
                        <a:lumMod val="20000"/>
                        <a:lumOff val="80000"/>
                      </a:schemeClr>
                    </a:solidFill>
                  </a:tcPr>
                </a:tc>
                <a:tc>
                  <a:txBody>
                    <a:bodyPr/>
                    <a:lstStyle/>
                    <a:p>
                      <a:pPr algn="ctr"/>
                      <a:r>
                        <a:rPr lang="en-US" dirty="0" smtClean="0">
                          <a:solidFill>
                            <a:schemeClr val="tx1"/>
                          </a:solidFill>
                        </a:rPr>
                        <a:t>IdleCap</a:t>
                      </a:r>
                      <a:endParaRPr lang="en-US" dirty="0">
                        <a:solidFill>
                          <a:schemeClr val="tx1"/>
                        </a:solidFill>
                      </a:endParaRPr>
                    </a:p>
                  </a:txBody>
                  <a:tcPr>
                    <a:solidFill>
                      <a:schemeClr val="accent1">
                        <a:lumMod val="20000"/>
                        <a:lumOff val="80000"/>
                      </a:schemeClr>
                    </a:solidFill>
                  </a:tcPr>
                </a:tc>
                <a:tc>
                  <a:txBody>
                    <a:bodyPr/>
                    <a:lstStyle/>
                    <a:p>
                      <a:pPr algn="ctr"/>
                      <a:r>
                        <a:rPr lang="en-US" dirty="0" smtClean="0">
                          <a:solidFill>
                            <a:schemeClr val="tx1"/>
                          </a:solidFill>
                        </a:rPr>
                        <a:t>r</a:t>
                      </a:r>
                      <a:endParaRPr lang="en-US" dirty="0">
                        <a:solidFill>
                          <a:schemeClr val="tx1"/>
                        </a:solidFill>
                      </a:endParaRPr>
                    </a:p>
                  </a:txBody>
                  <a:tcPr>
                    <a:solidFill>
                      <a:schemeClr val="accent1">
                        <a:lumMod val="20000"/>
                        <a:lumOff val="80000"/>
                      </a:schemeClr>
                    </a:solidFill>
                  </a:tcPr>
                </a:tc>
              </a:tr>
              <a:tr h="370840">
                <a:tc>
                  <a:txBody>
                    <a:bodyPr/>
                    <a:lstStyle/>
                    <a:p>
                      <a:pPr algn="ctr"/>
                      <a:r>
                        <a:rPr lang="en-US" dirty="0" smtClean="0">
                          <a:solidFill>
                            <a:schemeClr val="tx1"/>
                          </a:solidFill>
                        </a:rPr>
                        <a:t>170 W</a:t>
                      </a:r>
                      <a:endParaRPr lang="en-US" dirty="0">
                        <a:solidFill>
                          <a:schemeClr val="tx1"/>
                        </a:solidFill>
                      </a:endParaRPr>
                    </a:p>
                  </a:txBody>
                  <a:tcPr>
                    <a:solidFill>
                      <a:schemeClr val="accent1">
                        <a:lumMod val="20000"/>
                        <a:lumOff val="80000"/>
                      </a:schemeClr>
                    </a:solidFill>
                  </a:tcPr>
                </a:tc>
                <a:tc>
                  <a:txBody>
                    <a:bodyPr/>
                    <a:lstStyle/>
                    <a:p>
                      <a:pPr algn="ctr"/>
                      <a:r>
                        <a:rPr lang="en-US" b="0" dirty="0" smtClean="0">
                          <a:solidFill>
                            <a:schemeClr val="tx1"/>
                          </a:solidFill>
                        </a:rPr>
                        <a:t>1.5 GHz</a:t>
                      </a:r>
                      <a:endParaRPr lang="en-US" b="0" dirty="0">
                        <a:solidFill>
                          <a:schemeClr val="tx1"/>
                        </a:solidFill>
                      </a:endParaRPr>
                    </a:p>
                  </a:txBody>
                  <a:tcPr>
                    <a:solidFill>
                      <a:schemeClr val="accent1">
                        <a:lumMod val="20000"/>
                        <a:lumOff val="80000"/>
                      </a:schemeClr>
                    </a:solidFill>
                  </a:tcPr>
                </a:tc>
                <a:tc>
                  <a:txBody>
                    <a:bodyPr/>
                    <a:lstStyle/>
                    <a:p>
                      <a:pPr algn="ctr"/>
                      <a:r>
                        <a:rPr lang="en-US" b="0" dirty="0" smtClean="0">
                          <a:solidFill>
                            <a:schemeClr val="tx1"/>
                          </a:solidFill>
                        </a:rPr>
                        <a:t>1/2</a:t>
                      </a:r>
                      <a:endParaRPr lang="en-US" b="0" dirty="0">
                        <a:solidFill>
                          <a:schemeClr val="tx1"/>
                        </a:solidFill>
                      </a:endParaRPr>
                    </a:p>
                  </a:txBody>
                  <a:tcPr>
                    <a:solidFill>
                      <a:schemeClr val="accent1">
                        <a:lumMod val="20000"/>
                        <a:lumOff val="80000"/>
                      </a:schemeClr>
                    </a:solidFill>
                  </a:tcPr>
                </a:tc>
              </a:tr>
              <a:tr h="370840">
                <a:tc>
                  <a:txBody>
                    <a:bodyPr/>
                    <a:lstStyle/>
                    <a:p>
                      <a:pPr algn="ctr"/>
                      <a:r>
                        <a:rPr lang="en-US" dirty="0" smtClean="0">
                          <a:solidFill>
                            <a:schemeClr val="tx1"/>
                          </a:solidFill>
                        </a:rPr>
                        <a:t>195 W</a:t>
                      </a:r>
                      <a:endParaRPr lang="en-US" dirty="0">
                        <a:solidFill>
                          <a:schemeClr val="tx1"/>
                        </a:solidFill>
                      </a:endParaRPr>
                    </a:p>
                  </a:txBody>
                  <a:tcPr>
                    <a:solidFill>
                      <a:schemeClr val="accent1">
                        <a:lumMod val="20000"/>
                        <a:lumOff val="80000"/>
                      </a:schemeClr>
                    </a:solidFill>
                  </a:tcPr>
                </a:tc>
                <a:tc>
                  <a:txBody>
                    <a:bodyPr/>
                    <a:lstStyle/>
                    <a:p>
                      <a:pPr algn="ctr"/>
                      <a:r>
                        <a:rPr lang="en-US" b="0" dirty="0" smtClean="0">
                          <a:solidFill>
                            <a:schemeClr val="tx1"/>
                          </a:solidFill>
                        </a:rPr>
                        <a:t>2.25 GHz</a:t>
                      </a:r>
                      <a:endParaRPr lang="en-US" b="0" dirty="0">
                        <a:solidFill>
                          <a:schemeClr val="tx1"/>
                        </a:solidFill>
                      </a:endParaRPr>
                    </a:p>
                  </a:txBody>
                  <a:tcPr>
                    <a:solidFill>
                      <a:schemeClr val="accent1">
                        <a:lumMod val="20000"/>
                        <a:lumOff val="80000"/>
                      </a:schemeClr>
                    </a:solidFill>
                  </a:tcPr>
                </a:tc>
                <a:tc>
                  <a:txBody>
                    <a:bodyPr/>
                    <a:lstStyle/>
                    <a:p>
                      <a:pPr algn="ctr"/>
                      <a:r>
                        <a:rPr lang="en-US" b="0" dirty="0" smtClean="0">
                          <a:solidFill>
                            <a:schemeClr val="tx1"/>
                          </a:solidFill>
                        </a:rPr>
                        <a:t>3/4</a:t>
                      </a:r>
                      <a:endParaRPr lang="en-US" b="0" dirty="0">
                        <a:solidFill>
                          <a:schemeClr val="tx1"/>
                        </a:solidFill>
                      </a:endParaRPr>
                    </a:p>
                  </a:txBody>
                  <a:tcPr>
                    <a:solidFill>
                      <a:schemeClr val="accent1">
                        <a:lumMod val="20000"/>
                        <a:lumOff val="80000"/>
                      </a:schemeClr>
                    </a:solidFill>
                  </a:tcPr>
                </a:tc>
              </a:tr>
            </a:tbl>
          </a:graphicData>
        </a:graphic>
      </p:graphicFrame>
      <p:sp>
        <p:nvSpPr>
          <p:cNvPr id="34" name="Rectangle 33"/>
          <p:cNvSpPr/>
          <p:nvPr/>
        </p:nvSpPr>
        <p:spPr>
          <a:xfrm>
            <a:off x="6400800" y="2696308"/>
            <a:ext cx="27432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953000" y="4267200"/>
            <a:ext cx="4191000" cy="400110"/>
          </a:xfrm>
          <a:prstGeom prst="rect">
            <a:avLst/>
          </a:prstGeom>
          <a:noFill/>
        </p:spPr>
        <p:txBody>
          <a:bodyPr wrap="square" rtlCol="0">
            <a:spAutoFit/>
          </a:bodyPr>
          <a:lstStyle/>
          <a:p>
            <a:r>
              <a:rPr lang="en-US" sz="2000" b="1" u="sng" dirty="0" smtClean="0"/>
              <a:t>r</a:t>
            </a:r>
            <a:r>
              <a:rPr lang="en-US" sz="2000" dirty="0" smtClean="0"/>
              <a:t>: Fraction of time spent in 3 GHz state</a:t>
            </a:r>
            <a:endParaRPr lang="en-US" sz="2000" dirty="0"/>
          </a:p>
        </p:txBody>
      </p:sp>
      <p:graphicFrame>
        <p:nvGraphicFramePr>
          <p:cNvPr id="37" name="Object 36"/>
          <p:cNvGraphicFramePr>
            <a:graphicFrameLocks noChangeAspect="1"/>
          </p:cNvGraphicFramePr>
          <p:nvPr/>
        </p:nvGraphicFramePr>
        <p:xfrm>
          <a:off x="5029199" y="4953000"/>
          <a:ext cx="3318387" cy="1371600"/>
        </p:xfrm>
        <a:graphic>
          <a:graphicData uri="http://schemas.openxmlformats.org/presentationml/2006/ole">
            <p:oleObj spid="_x0000_s164866" name="Equation" r:id="rId4" imgW="952200" imgH="393480" progId="Equation.3">
              <p:embed/>
            </p:oleObj>
          </a:graphicData>
        </a:graphic>
      </p:graphicFrame>
      <p:sp>
        <p:nvSpPr>
          <p:cNvPr id="38" name="Rectangle 37"/>
          <p:cNvSpPr/>
          <p:nvPr/>
        </p:nvSpPr>
        <p:spPr>
          <a:xfrm>
            <a:off x="4935071" y="2696308"/>
            <a:ext cx="27432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pvsf_daxpy10.PNG"/>
          <p:cNvPicPr>
            <a:picLocks noChangeAspect="1"/>
          </p:cNvPicPr>
          <p:nvPr/>
        </p:nvPicPr>
        <p:blipFill>
          <a:blip r:embed="rId5"/>
          <a:stretch>
            <a:fillRect/>
          </a:stretch>
        </p:blipFill>
        <p:spPr>
          <a:xfrm>
            <a:off x="152400" y="1591250"/>
            <a:ext cx="4876800" cy="3648075"/>
          </a:xfrm>
          <a:prstGeom prst="rect">
            <a:avLst/>
          </a:prstGeom>
        </p:spPr>
      </p:pic>
      <p:sp>
        <p:nvSpPr>
          <p:cNvPr id="15" name="TextBox 14"/>
          <p:cNvSpPr txBox="1"/>
          <p:nvPr/>
        </p:nvSpPr>
        <p:spPr>
          <a:xfrm>
            <a:off x="1527048" y="5100935"/>
            <a:ext cx="2286000" cy="461665"/>
          </a:xfrm>
          <a:prstGeom prst="rect">
            <a:avLst/>
          </a:prstGeom>
          <a:solidFill>
            <a:schemeClr val="bg1"/>
          </a:solidFill>
          <a:ln>
            <a:noFill/>
          </a:ln>
        </p:spPr>
        <p:txBody>
          <a:bodyPr wrap="square" rtlCol="0">
            <a:spAutoFit/>
          </a:bodyPr>
          <a:lstStyle/>
          <a:p>
            <a:r>
              <a:rPr lang="en-US" sz="2400" b="1" dirty="0" smtClean="0"/>
              <a:t>Frequency (GHz)</a:t>
            </a:r>
            <a:endParaRPr lang="en-US" sz="2400" b="1" dirty="0"/>
          </a:p>
        </p:txBody>
      </p:sp>
      <p:sp>
        <p:nvSpPr>
          <p:cNvPr id="16" name="TextBox 15"/>
          <p:cNvSpPr txBox="1"/>
          <p:nvPr/>
        </p:nvSpPr>
        <p:spPr>
          <a:xfrm rot="16200000">
            <a:off x="-827806" y="3046415"/>
            <a:ext cx="2114404" cy="461665"/>
          </a:xfrm>
          <a:prstGeom prst="rect">
            <a:avLst/>
          </a:prstGeom>
          <a:solidFill>
            <a:schemeClr val="bg1"/>
          </a:solidFill>
          <a:ln>
            <a:noFill/>
          </a:ln>
        </p:spPr>
        <p:txBody>
          <a:bodyPr wrap="square" rtlCol="0">
            <a:spAutoFit/>
          </a:bodyPr>
          <a:lstStyle/>
          <a:p>
            <a:r>
              <a:rPr lang="en-US" sz="2400" b="1" dirty="0" smtClean="0"/>
              <a:t>Power (watts)</a:t>
            </a:r>
            <a:endParaRPr lang="en-US" sz="2400" b="1" dirty="0"/>
          </a:p>
        </p:txBody>
      </p:sp>
      <p:sp>
        <p:nvSpPr>
          <p:cNvPr id="17" name="TextBox 16"/>
          <p:cNvSpPr txBox="1"/>
          <p:nvPr/>
        </p:nvSpPr>
        <p:spPr>
          <a:xfrm>
            <a:off x="899519" y="3043534"/>
            <a:ext cx="1981200" cy="400110"/>
          </a:xfrm>
          <a:prstGeom prst="rect">
            <a:avLst/>
          </a:prstGeom>
          <a:noFill/>
          <a:ln>
            <a:noFill/>
          </a:ln>
        </p:spPr>
        <p:txBody>
          <a:bodyPr wrap="square" rtlCol="0">
            <a:spAutoFit/>
          </a:bodyPr>
          <a:lstStyle/>
          <a:p>
            <a:pPr algn="r"/>
            <a:r>
              <a:rPr lang="en-US" sz="2000" b="1" dirty="0" smtClean="0">
                <a:solidFill>
                  <a:srgbClr val="003399"/>
                </a:solidFill>
              </a:rPr>
              <a:t>Clock-throttling</a:t>
            </a:r>
            <a:endParaRPr lang="en-US" sz="2000" b="1" dirty="0">
              <a:solidFill>
                <a:srgbClr val="003399"/>
              </a:solidFill>
            </a:endParaRPr>
          </a:p>
        </p:txBody>
      </p:sp>
      <p:sp>
        <p:nvSpPr>
          <p:cNvPr id="18" name="TextBox 17"/>
          <p:cNvSpPr txBox="1"/>
          <p:nvPr/>
        </p:nvSpPr>
        <p:spPr>
          <a:xfrm>
            <a:off x="1755648" y="4029650"/>
            <a:ext cx="1219200" cy="400110"/>
          </a:xfrm>
          <a:prstGeom prst="rect">
            <a:avLst/>
          </a:prstGeom>
          <a:noFill/>
          <a:ln>
            <a:noFill/>
          </a:ln>
        </p:spPr>
        <p:txBody>
          <a:bodyPr wrap="square" rtlCol="0">
            <a:spAutoFit/>
          </a:bodyPr>
          <a:lstStyle/>
          <a:p>
            <a:pPr algn="r"/>
            <a:r>
              <a:rPr lang="en-US" sz="2000" b="1" dirty="0" smtClean="0">
                <a:solidFill>
                  <a:srgbClr val="FF0000"/>
                </a:solidFill>
              </a:rPr>
              <a:t>IdleCap</a:t>
            </a:r>
            <a:endParaRPr lang="en-US" sz="2000" b="1" dirty="0">
              <a:solidFill>
                <a:srgbClr val="FF0000"/>
              </a:solidFill>
            </a:endParaRPr>
          </a:p>
        </p:txBody>
      </p:sp>
      <p:cxnSp>
        <p:nvCxnSpPr>
          <p:cNvPr id="23" name="Straight Connector 22"/>
          <p:cNvCxnSpPr/>
          <p:nvPr/>
        </p:nvCxnSpPr>
        <p:spPr>
          <a:xfrm rot="5400000">
            <a:off x="726950" y="4067749"/>
            <a:ext cx="685800" cy="457203"/>
          </a:xfrm>
          <a:prstGeom prst="line">
            <a:avLst/>
          </a:prstGeom>
          <a:ln w="38100">
            <a:solidFill>
              <a:srgbClr val="FF0000"/>
            </a:solidFill>
            <a:prstDash val="sysDot"/>
            <a:tailEnd type="oval" w="lg" len="lg"/>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841248" y="2658050"/>
            <a:ext cx="3733804" cy="1981199"/>
          </a:xfrm>
          <a:prstGeom prst="line">
            <a:avLst/>
          </a:prstGeom>
          <a:ln w="38100">
            <a:solidFill>
              <a:srgbClr val="FF0000"/>
            </a:solidFill>
            <a:prstDash val="dash"/>
            <a:tailEnd type="oval"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3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20" grpId="0"/>
      <p:bldP spid="3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94A69A0-91E7-421B-9CED-60E52C3E7AB9}" type="slidenum">
              <a:rPr lang="en-US" smtClean="0"/>
              <a:pPr/>
              <a:t>9</a:t>
            </a:fld>
            <a:endParaRPr lang="en-US"/>
          </a:p>
        </p:txBody>
      </p:sp>
      <p:sp>
        <p:nvSpPr>
          <p:cNvPr id="33" name="Title 1"/>
          <p:cNvSpPr>
            <a:spLocks noGrp="1"/>
          </p:cNvSpPr>
          <p:nvPr>
            <p:ph type="title"/>
          </p:nvPr>
        </p:nvSpPr>
        <p:spPr>
          <a:xfrm>
            <a:off x="457200" y="274638"/>
            <a:ext cx="8229600" cy="1143000"/>
          </a:xfrm>
        </p:spPr>
        <p:txBody>
          <a:bodyPr>
            <a:normAutofit/>
          </a:bodyPr>
          <a:lstStyle/>
          <a:p>
            <a:r>
              <a:rPr lang="en-US" dirty="0" smtClean="0"/>
              <a:t>Analysis</a:t>
            </a:r>
            <a:endParaRPr lang="en-US" dirty="0"/>
          </a:p>
        </p:txBody>
      </p:sp>
      <p:graphicFrame>
        <p:nvGraphicFramePr>
          <p:cNvPr id="27" name="Table 26"/>
          <p:cNvGraphicFramePr>
            <a:graphicFrameLocks noGrp="1"/>
          </p:cNvGraphicFramePr>
          <p:nvPr/>
        </p:nvGraphicFramePr>
        <p:xfrm>
          <a:off x="4953000" y="1676400"/>
          <a:ext cx="4191001" cy="1381760"/>
        </p:xfrm>
        <a:graphic>
          <a:graphicData uri="http://schemas.openxmlformats.org/drawingml/2006/table">
            <a:tbl>
              <a:tblPr firstRow="1" bandRow="1">
                <a:tableStyleId>{5C22544A-7EE6-4342-B048-85BDC9FD1C3A}</a:tableStyleId>
              </a:tblPr>
              <a:tblGrid>
                <a:gridCol w="1461977"/>
                <a:gridCol w="1364512"/>
                <a:gridCol w="1364512"/>
              </a:tblGrid>
              <a:tr h="370840">
                <a:tc>
                  <a:txBody>
                    <a:bodyPr/>
                    <a:lstStyle/>
                    <a:p>
                      <a:pPr algn="ctr"/>
                      <a:r>
                        <a:rPr lang="en-US" dirty="0" smtClean="0">
                          <a:solidFill>
                            <a:schemeClr val="tx1"/>
                          </a:solidFill>
                        </a:rPr>
                        <a:t>Power</a:t>
                      </a:r>
                    </a:p>
                    <a:p>
                      <a:pPr algn="ctr"/>
                      <a:r>
                        <a:rPr lang="en-US" dirty="0" smtClean="0">
                          <a:solidFill>
                            <a:schemeClr val="tx1"/>
                          </a:solidFill>
                        </a:rPr>
                        <a:t>Cap</a:t>
                      </a:r>
                      <a:endParaRPr lang="en-US" dirty="0">
                        <a:solidFill>
                          <a:schemeClr val="tx1"/>
                        </a:solidFill>
                      </a:endParaRPr>
                    </a:p>
                  </a:txBody>
                  <a:tcPr>
                    <a:solidFill>
                      <a:schemeClr val="accent1">
                        <a:lumMod val="20000"/>
                        <a:lumOff val="80000"/>
                      </a:schemeClr>
                    </a:solidFill>
                  </a:tcPr>
                </a:tc>
                <a:tc>
                  <a:txBody>
                    <a:bodyPr/>
                    <a:lstStyle/>
                    <a:p>
                      <a:pPr algn="ctr"/>
                      <a:r>
                        <a:rPr lang="en-US" dirty="0" smtClean="0">
                          <a:solidFill>
                            <a:schemeClr val="tx1"/>
                          </a:solidFill>
                        </a:rPr>
                        <a:t>IdleCap</a:t>
                      </a:r>
                      <a:endParaRPr lang="en-US" dirty="0">
                        <a:solidFill>
                          <a:schemeClr val="tx1"/>
                        </a:solidFill>
                      </a:endParaRPr>
                    </a:p>
                  </a:txBody>
                  <a:tcPr>
                    <a:solidFill>
                      <a:schemeClr val="accent1">
                        <a:lumMod val="20000"/>
                        <a:lumOff val="80000"/>
                      </a:schemeClr>
                    </a:solidFill>
                  </a:tcPr>
                </a:tc>
                <a:tc>
                  <a:txBody>
                    <a:bodyPr/>
                    <a:lstStyle/>
                    <a:p>
                      <a:pPr algn="ctr"/>
                      <a:r>
                        <a:rPr lang="en-US" dirty="0" smtClean="0">
                          <a:solidFill>
                            <a:schemeClr val="tx1"/>
                          </a:solidFill>
                        </a:rPr>
                        <a:t>r</a:t>
                      </a:r>
                      <a:endParaRPr lang="en-US" dirty="0">
                        <a:solidFill>
                          <a:schemeClr val="tx1"/>
                        </a:solidFill>
                      </a:endParaRPr>
                    </a:p>
                  </a:txBody>
                  <a:tcPr>
                    <a:solidFill>
                      <a:schemeClr val="accent1">
                        <a:lumMod val="20000"/>
                        <a:lumOff val="80000"/>
                      </a:schemeClr>
                    </a:solidFill>
                  </a:tcPr>
                </a:tc>
              </a:tr>
              <a:tr h="370840">
                <a:tc>
                  <a:txBody>
                    <a:bodyPr/>
                    <a:lstStyle/>
                    <a:p>
                      <a:pPr algn="ctr"/>
                      <a:r>
                        <a:rPr lang="en-US" dirty="0" smtClean="0">
                          <a:solidFill>
                            <a:schemeClr val="tx1"/>
                          </a:solidFill>
                        </a:rPr>
                        <a:t>170 W</a:t>
                      </a:r>
                      <a:endParaRPr lang="en-US" dirty="0">
                        <a:solidFill>
                          <a:schemeClr val="tx1"/>
                        </a:solidFill>
                      </a:endParaRPr>
                    </a:p>
                  </a:txBody>
                  <a:tcPr>
                    <a:solidFill>
                      <a:schemeClr val="accent1">
                        <a:lumMod val="20000"/>
                        <a:lumOff val="80000"/>
                      </a:schemeClr>
                    </a:solidFill>
                  </a:tcPr>
                </a:tc>
                <a:tc>
                  <a:txBody>
                    <a:bodyPr/>
                    <a:lstStyle/>
                    <a:p>
                      <a:pPr algn="ctr"/>
                      <a:r>
                        <a:rPr lang="en-US" b="0" dirty="0" smtClean="0">
                          <a:solidFill>
                            <a:schemeClr val="tx1"/>
                          </a:solidFill>
                        </a:rPr>
                        <a:t>1.5 GHz</a:t>
                      </a:r>
                      <a:endParaRPr lang="en-US" b="0" dirty="0">
                        <a:solidFill>
                          <a:schemeClr val="tx1"/>
                        </a:solidFill>
                      </a:endParaRPr>
                    </a:p>
                  </a:txBody>
                  <a:tcPr>
                    <a:solidFill>
                      <a:schemeClr val="accent1">
                        <a:lumMod val="20000"/>
                        <a:lumOff val="80000"/>
                      </a:schemeClr>
                    </a:solidFill>
                  </a:tcPr>
                </a:tc>
                <a:tc>
                  <a:txBody>
                    <a:bodyPr/>
                    <a:lstStyle/>
                    <a:p>
                      <a:pPr algn="ctr"/>
                      <a:r>
                        <a:rPr lang="en-US" b="0" dirty="0" smtClean="0">
                          <a:solidFill>
                            <a:schemeClr val="tx1"/>
                          </a:solidFill>
                        </a:rPr>
                        <a:t>1/2</a:t>
                      </a:r>
                      <a:endParaRPr lang="en-US" b="0" dirty="0">
                        <a:solidFill>
                          <a:schemeClr val="tx1"/>
                        </a:solidFill>
                      </a:endParaRPr>
                    </a:p>
                  </a:txBody>
                  <a:tcPr>
                    <a:solidFill>
                      <a:schemeClr val="accent1">
                        <a:lumMod val="20000"/>
                        <a:lumOff val="80000"/>
                      </a:schemeClr>
                    </a:solidFill>
                  </a:tcPr>
                </a:tc>
              </a:tr>
              <a:tr h="370840">
                <a:tc>
                  <a:txBody>
                    <a:bodyPr/>
                    <a:lstStyle/>
                    <a:p>
                      <a:pPr algn="ctr"/>
                      <a:r>
                        <a:rPr lang="en-US" dirty="0" smtClean="0">
                          <a:solidFill>
                            <a:schemeClr val="tx1"/>
                          </a:solidFill>
                        </a:rPr>
                        <a:t>195 W</a:t>
                      </a:r>
                      <a:endParaRPr lang="en-US" dirty="0">
                        <a:solidFill>
                          <a:schemeClr val="tx1"/>
                        </a:solidFill>
                      </a:endParaRPr>
                    </a:p>
                  </a:txBody>
                  <a:tcPr>
                    <a:solidFill>
                      <a:schemeClr val="accent1">
                        <a:lumMod val="20000"/>
                        <a:lumOff val="80000"/>
                      </a:schemeClr>
                    </a:solidFill>
                  </a:tcPr>
                </a:tc>
                <a:tc>
                  <a:txBody>
                    <a:bodyPr/>
                    <a:lstStyle/>
                    <a:p>
                      <a:pPr algn="ctr"/>
                      <a:r>
                        <a:rPr lang="en-US" b="0" dirty="0" smtClean="0">
                          <a:solidFill>
                            <a:schemeClr val="tx1"/>
                          </a:solidFill>
                        </a:rPr>
                        <a:t>2.25 GHz</a:t>
                      </a:r>
                      <a:endParaRPr lang="en-US" b="0" dirty="0">
                        <a:solidFill>
                          <a:schemeClr val="tx1"/>
                        </a:solidFill>
                      </a:endParaRPr>
                    </a:p>
                  </a:txBody>
                  <a:tcPr>
                    <a:solidFill>
                      <a:schemeClr val="accent1">
                        <a:lumMod val="20000"/>
                        <a:lumOff val="80000"/>
                      </a:schemeClr>
                    </a:solidFill>
                  </a:tcPr>
                </a:tc>
                <a:tc>
                  <a:txBody>
                    <a:bodyPr/>
                    <a:lstStyle/>
                    <a:p>
                      <a:pPr algn="ctr"/>
                      <a:r>
                        <a:rPr lang="en-US" b="0" dirty="0" smtClean="0">
                          <a:solidFill>
                            <a:schemeClr val="tx1"/>
                          </a:solidFill>
                        </a:rPr>
                        <a:t>3/4</a:t>
                      </a:r>
                      <a:endParaRPr lang="en-US" b="0" dirty="0">
                        <a:solidFill>
                          <a:schemeClr val="tx1"/>
                        </a:solidFill>
                      </a:endParaRPr>
                    </a:p>
                  </a:txBody>
                  <a:tcPr>
                    <a:solidFill>
                      <a:schemeClr val="accent1">
                        <a:lumMod val="20000"/>
                        <a:lumOff val="80000"/>
                      </a:schemeClr>
                    </a:solidFill>
                  </a:tcPr>
                </a:tc>
              </a:tr>
            </a:tbl>
          </a:graphicData>
        </a:graphic>
      </p:graphicFrame>
      <p:sp>
        <p:nvSpPr>
          <p:cNvPr id="20" name="TextBox 19"/>
          <p:cNvSpPr txBox="1"/>
          <p:nvPr/>
        </p:nvSpPr>
        <p:spPr>
          <a:xfrm>
            <a:off x="4953000" y="4267200"/>
            <a:ext cx="4191000" cy="400110"/>
          </a:xfrm>
          <a:prstGeom prst="rect">
            <a:avLst/>
          </a:prstGeom>
          <a:noFill/>
        </p:spPr>
        <p:txBody>
          <a:bodyPr wrap="square" rtlCol="0">
            <a:spAutoFit/>
          </a:bodyPr>
          <a:lstStyle/>
          <a:p>
            <a:r>
              <a:rPr lang="en-US" sz="2000" b="1" u="sng" dirty="0" smtClean="0"/>
              <a:t>r</a:t>
            </a:r>
            <a:r>
              <a:rPr lang="en-US" sz="2000" dirty="0" smtClean="0"/>
              <a:t>: Fraction of time spent in 3 GHz state</a:t>
            </a:r>
            <a:endParaRPr lang="en-US" sz="2000" dirty="0"/>
          </a:p>
        </p:txBody>
      </p:sp>
      <p:graphicFrame>
        <p:nvGraphicFramePr>
          <p:cNvPr id="37" name="Object 36"/>
          <p:cNvGraphicFramePr>
            <a:graphicFrameLocks noChangeAspect="1"/>
          </p:cNvGraphicFramePr>
          <p:nvPr/>
        </p:nvGraphicFramePr>
        <p:xfrm>
          <a:off x="5029199" y="4953000"/>
          <a:ext cx="3318387" cy="1371600"/>
        </p:xfrm>
        <a:graphic>
          <a:graphicData uri="http://schemas.openxmlformats.org/presentationml/2006/ole">
            <p:oleObj spid="_x0000_s165890" name="Equation" r:id="rId4" imgW="952200" imgH="393480" progId="Equation.3">
              <p:embed/>
            </p:oleObj>
          </a:graphicData>
        </a:graphic>
      </p:graphicFrame>
      <p:graphicFrame>
        <p:nvGraphicFramePr>
          <p:cNvPr id="16" name="Object 15"/>
          <p:cNvGraphicFramePr>
            <a:graphicFrameLocks noChangeAspect="1"/>
          </p:cNvGraphicFramePr>
          <p:nvPr/>
        </p:nvGraphicFramePr>
        <p:xfrm>
          <a:off x="304800" y="1727200"/>
          <a:ext cx="1082675" cy="558800"/>
        </p:xfrm>
        <a:graphic>
          <a:graphicData uri="http://schemas.openxmlformats.org/presentationml/2006/ole">
            <p:oleObj spid="_x0000_s165891" name="Equation" r:id="rId5" imgW="393480" imgH="203040" progId="Equation.3">
              <p:embed/>
            </p:oleObj>
          </a:graphicData>
        </a:graphic>
      </p:graphicFrame>
      <p:graphicFrame>
        <p:nvGraphicFramePr>
          <p:cNvPr id="165892" name="Object 4"/>
          <p:cNvGraphicFramePr>
            <a:graphicFrameLocks noChangeAspect="1"/>
          </p:cNvGraphicFramePr>
          <p:nvPr/>
        </p:nvGraphicFramePr>
        <p:xfrm>
          <a:off x="304800" y="2870200"/>
          <a:ext cx="1676400" cy="558800"/>
        </p:xfrm>
        <a:graphic>
          <a:graphicData uri="http://schemas.openxmlformats.org/presentationml/2006/ole">
            <p:oleObj spid="_x0000_s165892" name="Equation" r:id="rId6" imgW="609480" imgH="203040" progId="Equation.3">
              <p:embed/>
            </p:oleObj>
          </a:graphicData>
        </a:graphic>
      </p:graphicFrame>
      <p:graphicFrame>
        <p:nvGraphicFramePr>
          <p:cNvPr id="165893" name="Object 5"/>
          <p:cNvGraphicFramePr>
            <a:graphicFrameLocks noChangeAspect="1"/>
          </p:cNvGraphicFramePr>
          <p:nvPr/>
        </p:nvGraphicFramePr>
        <p:xfrm>
          <a:off x="284163" y="4046538"/>
          <a:ext cx="3108325" cy="1676400"/>
        </p:xfrm>
        <a:graphic>
          <a:graphicData uri="http://schemas.openxmlformats.org/presentationml/2006/ole">
            <p:oleObj spid="_x0000_s165893" name="Equation" r:id="rId7" imgW="1130040" imgH="609480" progId="Equation.3">
              <p:embed/>
            </p:oleObj>
          </a:graphicData>
        </a:graphic>
      </p:graphicFrame>
      <p:sp>
        <p:nvSpPr>
          <p:cNvPr id="23" name="TextBox 22"/>
          <p:cNvSpPr txBox="1"/>
          <p:nvPr/>
        </p:nvSpPr>
        <p:spPr>
          <a:xfrm>
            <a:off x="1447800" y="1524000"/>
            <a:ext cx="3581400" cy="830997"/>
          </a:xfrm>
          <a:prstGeom prst="rect">
            <a:avLst/>
          </a:prstGeom>
          <a:noFill/>
        </p:spPr>
        <p:txBody>
          <a:bodyPr wrap="square" rtlCol="0">
            <a:spAutoFit/>
          </a:bodyPr>
          <a:lstStyle/>
          <a:p>
            <a:r>
              <a:rPr lang="en-US" sz="2400" b="1" dirty="0" smtClean="0"/>
              <a:t>Mean Response Time when running at 3 GHz</a:t>
            </a:r>
            <a:endParaRPr lang="en-US" sz="2400" b="1" dirty="0"/>
          </a:p>
        </p:txBody>
      </p:sp>
      <p:sp>
        <p:nvSpPr>
          <p:cNvPr id="24" name="TextBox 23"/>
          <p:cNvSpPr txBox="1"/>
          <p:nvPr/>
        </p:nvSpPr>
        <p:spPr>
          <a:xfrm>
            <a:off x="2133600" y="2743200"/>
            <a:ext cx="3581400" cy="830997"/>
          </a:xfrm>
          <a:prstGeom prst="rect">
            <a:avLst/>
          </a:prstGeom>
          <a:noFill/>
        </p:spPr>
        <p:txBody>
          <a:bodyPr wrap="square" rtlCol="0">
            <a:spAutoFit/>
          </a:bodyPr>
          <a:lstStyle/>
          <a:p>
            <a:r>
              <a:rPr lang="en-US" sz="2400" b="1" dirty="0" smtClean="0"/>
              <a:t>Mean Response Time </a:t>
            </a:r>
          </a:p>
          <a:p>
            <a:r>
              <a:rPr lang="en-US" sz="2400" b="1" dirty="0" smtClean="0"/>
              <a:t>with IdleCap</a:t>
            </a:r>
            <a:endParaRPr lang="en-US" sz="2400" b="1" dirty="0"/>
          </a:p>
        </p:txBody>
      </p:sp>
      <p:sp>
        <p:nvSpPr>
          <p:cNvPr id="12" name="Rectangle 11"/>
          <p:cNvSpPr/>
          <p:nvPr/>
        </p:nvSpPr>
        <p:spPr>
          <a:xfrm>
            <a:off x="1828800" y="5105400"/>
            <a:ext cx="167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0" y="5638800"/>
            <a:ext cx="4572000" cy="523220"/>
          </a:xfrm>
          <a:prstGeom prst="rect">
            <a:avLst/>
          </a:prstGeom>
          <a:solidFill>
            <a:srgbClr val="FFFF00"/>
          </a:solidFill>
        </p:spPr>
        <p:txBody>
          <a:bodyPr wrap="square" rtlCol="0">
            <a:spAutoFit/>
          </a:bodyPr>
          <a:lstStyle/>
          <a:p>
            <a:pPr algn="ctr"/>
            <a:r>
              <a:rPr lang="en-US" sz="2800" b="1" dirty="0" smtClean="0">
                <a:solidFill>
                  <a:srgbClr val="FF0000"/>
                </a:solidFill>
              </a:rPr>
              <a:t>Entirely Predictable</a:t>
            </a:r>
            <a:endParaRPr 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589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589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7474</TotalTime>
  <Words>3054</Words>
  <Application>Microsoft Office PowerPoint</Application>
  <PresentationFormat>On-screen Show (4:3)</PresentationFormat>
  <Paragraphs>340</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Power Capping Via  Forced Idleness</vt:lpstr>
      <vt:lpstr>Server Rack Power Consumption</vt:lpstr>
      <vt:lpstr>Power Capping</vt:lpstr>
      <vt:lpstr>Effect on performance</vt:lpstr>
      <vt:lpstr>Goal</vt:lpstr>
      <vt:lpstr>How IdleCap works</vt:lpstr>
      <vt:lpstr>Example: 170 Watts</vt:lpstr>
      <vt:lpstr>Analysis</vt:lpstr>
      <vt:lpstr>Analysis</vt:lpstr>
      <vt:lpstr>Experimental Setup</vt:lpstr>
      <vt:lpstr>Results: “DAXPY”</vt:lpstr>
      <vt:lpstr>Results: “LINPACK”</vt:lpstr>
      <vt:lpstr>Results: “STREAM”</vt:lpstr>
      <vt:lpstr>IdleCap and DVFS</vt:lpstr>
      <vt:lpstr>IdleCap and DVFS</vt:lpstr>
      <vt:lpstr>Conclusions </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Power Allocation in Server Farms</dc:title>
  <dc:creator>School of Computer Science</dc:creator>
  <cp:lastModifiedBy>School of Computer Science</cp:lastModifiedBy>
  <cp:revision>585</cp:revision>
  <dcterms:created xsi:type="dcterms:W3CDTF">2009-05-17T21:15:19Z</dcterms:created>
  <dcterms:modified xsi:type="dcterms:W3CDTF">2009-06-20T05:20:26Z</dcterms:modified>
</cp:coreProperties>
</file>