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70" r:id="rId2"/>
    <p:sldId id="282" r:id="rId3"/>
    <p:sldId id="277" r:id="rId4"/>
    <p:sldId id="279" r:id="rId5"/>
    <p:sldId id="278" r:id="rId6"/>
    <p:sldId id="281" r:id="rId7"/>
    <p:sldId id="295" r:id="rId8"/>
    <p:sldId id="280" r:id="rId9"/>
    <p:sldId id="289" r:id="rId10"/>
    <p:sldId id="296" r:id="rId11"/>
    <p:sldId id="297" r:id="rId12"/>
    <p:sldId id="298" r:id="rId13"/>
    <p:sldId id="344" r:id="rId14"/>
    <p:sldId id="301" r:id="rId15"/>
    <p:sldId id="302" r:id="rId16"/>
    <p:sldId id="303" r:id="rId17"/>
    <p:sldId id="305" r:id="rId18"/>
    <p:sldId id="300" r:id="rId19"/>
    <p:sldId id="283" r:id="rId20"/>
    <p:sldId id="306" r:id="rId21"/>
    <p:sldId id="307" r:id="rId22"/>
    <p:sldId id="312" r:id="rId23"/>
    <p:sldId id="313" r:id="rId24"/>
    <p:sldId id="322" r:id="rId25"/>
    <p:sldId id="323" r:id="rId26"/>
    <p:sldId id="328" r:id="rId27"/>
    <p:sldId id="314" r:id="rId28"/>
    <p:sldId id="327" r:id="rId29"/>
    <p:sldId id="317" r:id="rId30"/>
    <p:sldId id="329" r:id="rId31"/>
    <p:sldId id="330" r:id="rId32"/>
    <p:sldId id="341" r:id="rId33"/>
    <p:sldId id="340" r:id="rId34"/>
    <p:sldId id="346" r:id="rId35"/>
    <p:sldId id="334" r:id="rId36"/>
    <p:sldId id="342" r:id="rId37"/>
    <p:sldId id="345" r:id="rId38"/>
    <p:sldId id="333" r:id="rId39"/>
    <p:sldId id="335" r:id="rId40"/>
    <p:sldId id="287" r:id="rId41"/>
    <p:sldId id="274" r:id="rId42"/>
    <p:sldId id="288" r:id="rId43"/>
    <p:sldId id="294" r:id="rId44"/>
    <p:sldId id="336" r:id="rId45"/>
    <p:sldId id="338" r:id="rId46"/>
    <p:sldId id="339" r:id="rId47"/>
    <p:sldId id="269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30DB6-99F6-441F-B0B5-3DAD3B8D06DA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557-E839-4790-BB73-511038207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CE307-E7A1-4C94-8B92-06A3CBA9900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5201-649E-415B-AB27-C0A7121D4FF9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E1F2-C7F5-43BD-BB30-FCD1833C5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5201-649E-415B-AB27-C0A7121D4FF9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E1F2-C7F5-43BD-BB30-FCD1833C5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5201-649E-415B-AB27-C0A7121D4FF9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E1F2-C7F5-43BD-BB30-FCD1833C5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5201-649E-415B-AB27-C0A7121D4FF9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E1F2-C7F5-43BD-BB30-FCD1833C5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5240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5201-649E-415B-AB27-C0A7121D4FF9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E1F2-C7F5-43BD-BB30-FCD1833C5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5201-649E-415B-AB27-C0A7121D4FF9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E1F2-C7F5-43BD-BB30-FCD1833C5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5201-649E-415B-AB27-C0A7121D4FF9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E1F2-C7F5-43BD-BB30-FCD1833C5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5201-649E-415B-AB27-C0A7121D4FF9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E1F2-C7F5-43BD-BB30-FCD1833C5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5201-649E-415B-AB27-C0A7121D4FF9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E1F2-C7F5-43BD-BB30-FCD1833C5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5201-649E-415B-AB27-C0A7121D4FF9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E1F2-C7F5-43BD-BB30-FCD1833C5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5201-649E-415B-AB27-C0A7121D4FF9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E1F2-C7F5-43BD-BB30-FCD1833C5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15201-649E-415B-AB27-C0A7121D4FF9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2E1F2-C7F5-43BD-BB30-FCD1833C5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estroyallsoftware.com/talks/wat/" TargetMode="Externa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28600"/>
            <a:ext cx="7772400" cy="222885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Taming JavaScript</a:t>
            </a:r>
            <a:br>
              <a:rPr lang="en-US" dirty="0" smtClean="0"/>
            </a:br>
            <a:r>
              <a:rPr lang="en-US" dirty="0" smtClean="0"/>
              <a:t>on the Web</a:t>
            </a:r>
            <a:br>
              <a:rPr lang="en-US" dirty="0" smtClean="0"/>
            </a:br>
            <a:endParaRPr lang="en-US" sz="3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114800"/>
            <a:ext cx="6400800" cy="251460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dirty="0"/>
              <a:t>Arjun </a:t>
            </a:r>
            <a:r>
              <a:rPr lang="en-US" dirty="0" smtClean="0"/>
              <a:t>Guha</a:t>
            </a:r>
            <a:br>
              <a:rPr lang="en-US" dirty="0" smtClean="0"/>
            </a:br>
            <a:r>
              <a:rPr lang="en-US" dirty="0" smtClean="0"/>
              <a:t>Joe Gibbs </a:t>
            </a:r>
            <a:r>
              <a:rPr lang="en-US" dirty="0" err="1" smtClean="0"/>
              <a:t>Politz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Shriram </a:t>
            </a:r>
            <a:r>
              <a:rPr lang="en-US" dirty="0" smtClean="0"/>
              <a:t>Krishnamurthi</a:t>
            </a:r>
          </a:p>
          <a:p>
            <a:pPr algn="l"/>
            <a:r>
              <a:rPr lang="en-US" dirty="0" smtClean="0"/>
              <a:t>+ Ben, Claudiu, </a:t>
            </a:r>
            <a:r>
              <a:rPr lang="en-US" dirty="0" smtClean="0"/>
              <a:t>Hannah, Matt, Dan</a:t>
            </a:r>
            <a:endParaRPr lang="en-US" dirty="0" smtClean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90575" y="1600200"/>
            <a:ext cx="6448425" cy="4032250"/>
            <a:chOff x="720" y="1540"/>
            <a:chExt cx="4062" cy="2540"/>
          </a:xfrm>
        </p:grpSpPr>
        <p:sp>
          <p:nvSpPr>
            <p:cNvPr id="2052" name="AutoShape 4"/>
            <p:cNvSpPr>
              <a:spLocks noChangeArrowheads="1"/>
            </p:cNvSpPr>
            <p:nvPr/>
          </p:nvSpPr>
          <p:spPr bwMode="auto">
            <a:xfrm>
              <a:off x="720" y="1540"/>
              <a:ext cx="4062" cy="2348"/>
            </a:xfrm>
            <a:prstGeom prst="lightningBolt">
              <a:avLst/>
            </a:prstGeom>
            <a:solidFill>
              <a:srgbClr val="993300">
                <a:alpha val="7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" name="AutoShape 10"/>
            <p:cNvSpPr>
              <a:spLocks noChangeArrowheads="1"/>
            </p:cNvSpPr>
            <p:nvPr/>
          </p:nvSpPr>
          <p:spPr bwMode="auto">
            <a:xfrm>
              <a:off x="720" y="1636"/>
              <a:ext cx="4062" cy="2348"/>
            </a:xfrm>
            <a:prstGeom prst="lightningBolt">
              <a:avLst/>
            </a:prstGeom>
            <a:solidFill>
              <a:srgbClr val="FF6600">
                <a:alpha val="7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" name="AutoShape 11"/>
            <p:cNvSpPr>
              <a:spLocks noChangeArrowheads="1"/>
            </p:cNvSpPr>
            <p:nvPr/>
          </p:nvSpPr>
          <p:spPr bwMode="auto">
            <a:xfrm>
              <a:off x="720" y="1732"/>
              <a:ext cx="4062" cy="2348"/>
            </a:xfrm>
            <a:prstGeom prst="lightningBolt">
              <a:avLst/>
            </a:prstGeom>
            <a:solidFill>
              <a:srgbClr val="FF9900">
                <a:alpha val="7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" name="Picture 4" descr="http://www.naicu.edu/imgLib/20070913_small_se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510" y="5334000"/>
            <a:ext cx="118229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1544851"/>
            <a:ext cx="7162800" cy="1477328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Courier New" pitchFamily="49" charset="0"/>
                <a:cs typeface="Courier New" pitchFamily="49" charset="0"/>
              </a:rPr>
              <a:t>// Change all links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links =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document.getElementsByTagName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(“a”);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for 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= 0; I &lt;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links.length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++) {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links[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].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href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= “track.com/fwd?” + links[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].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href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3234899"/>
            <a:ext cx="7162800" cy="646331"/>
          </a:xfrm>
          <a:prstGeom prst="rect">
            <a:avLst/>
          </a:prstGeom>
          <a:solidFill>
            <a:schemeClr val="accent3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Courier New" pitchFamily="49" charset="0"/>
                <a:cs typeface="Courier New" pitchFamily="49" charset="0"/>
              </a:rPr>
              <a:t>// Read cookies</a:t>
            </a:r>
          </a:p>
          <a:p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document.cookie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4093950"/>
            <a:ext cx="7162800" cy="646331"/>
          </a:xfrm>
          <a:prstGeom prst="rect">
            <a:avLst/>
          </a:prstGeom>
          <a:solidFill>
            <a:schemeClr val="accent4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Courier New" pitchFamily="49" charset="0"/>
                <a:cs typeface="Courier New" pitchFamily="49" charset="0"/>
              </a:rPr>
              <a:t>// Read passwords</a:t>
            </a:r>
          </a:p>
          <a:p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document.querySelector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(‘input[type=password]’)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4953000"/>
            <a:ext cx="7162800" cy="1200329"/>
          </a:xfrm>
          <a:prstGeom prst="rect">
            <a:avLst/>
          </a:prstGeom>
          <a:solidFill>
            <a:schemeClr val="accent5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Courier New" pitchFamily="49" charset="0"/>
                <a:cs typeface="Courier New" pitchFamily="49" charset="0"/>
              </a:rPr>
              <a:t>// Embed Flash, exploit, profit</a:t>
            </a:r>
          </a:p>
          <a:p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document.write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(‘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&lt;object type=“application/x-shockwave-flash”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  data=“evil.swf” /&gt;’);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685800"/>
            <a:ext cx="7162800" cy="646331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b="1" i="1" dirty="0" smtClean="0">
                <a:latin typeface="Courier New" pitchFamily="49" charset="0"/>
                <a:cs typeface="Courier New" pitchFamily="49" charset="0"/>
              </a:rPr>
              <a:t>Redirect page</a:t>
            </a:r>
          </a:p>
          <a:p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window.location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= “citibank.com.evil.com”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B9B4-E359-46EF-8323-4D1FC0BA455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61950"/>
            <a:ext cx="439703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35" y="2362199"/>
            <a:ext cx="440056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4495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39000" y="19928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914400" y="685800"/>
            <a:ext cx="1752600" cy="2780705"/>
            <a:chOff x="762000" y="685800"/>
            <a:chExt cx="1752600" cy="2780705"/>
          </a:xfrm>
        </p:grpSpPr>
        <p:pic>
          <p:nvPicPr>
            <p:cNvPr id="26626" name="Picture 2" descr="http://static.ak.facebook.com/images/wiki_logo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7750" y="685800"/>
              <a:ext cx="1181100" cy="1476375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762000" y="2543175"/>
              <a:ext cx="1752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Facebook</a:t>
              </a:r>
              <a:r>
                <a:rPr lang="en-US" dirty="0" smtClean="0"/>
                <a:t> JavaScript (FBJS)</a:t>
              </a:r>
              <a:endParaRPr lang="en-US" dirty="0"/>
            </a:p>
          </p:txBody>
        </p:sp>
      </p:grpSp>
      <p:grpSp>
        <p:nvGrpSpPr>
          <p:cNvPr id="3" name="Group 9"/>
          <p:cNvGrpSpPr/>
          <p:nvPr/>
        </p:nvGrpSpPr>
        <p:grpSpPr>
          <a:xfrm>
            <a:off x="6400800" y="838200"/>
            <a:ext cx="1752600" cy="2362200"/>
            <a:chOff x="4343400" y="838200"/>
            <a:chExt cx="1752600" cy="2362200"/>
          </a:xfrm>
        </p:grpSpPr>
        <p:pic>
          <p:nvPicPr>
            <p:cNvPr id="26628" name="Picture 4" descr="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86300" y="838200"/>
              <a:ext cx="1066800" cy="1275522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4343400" y="2554069"/>
              <a:ext cx="1752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Google</a:t>
              </a:r>
              <a:br>
                <a:rPr lang="en-US" dirty="0" smtClean="0"/>
              </a:br>
              <a:r>
                <a:rPr lang="en-US" dirty="0" err="1" smtClean="0"/>
                <a:t>Caja</a:t>
              </a:r>
              <a:endParaRPr lang="en-US" dirty="0"/>
            </a:p>
          </p:txBody>
        </p:sp>
      </p:grpSp>
      <p:grpSp>
        <p:nvGrpSpPr>
          <p:cNvPr id="4" name="Group 11"/>
          <p:cNvGrpSpPr/>
          <p:nvPr/>
        </p:nvGrpSpPr>
        <p:grpSpPr>
          <a:xfrm>
            <a:off x="3124200" y="2438400"/>
            <a:ext cx="2857500" cy="2322731"/>
            <a:chOff x="2895600" y="3657600"/>
            <a:chExt cx="2857500" cy="2322731"/>
          </a:xfrm>
        </p:grpSpPr>
        <p:pic>
          <p:nvPicPr>
            <p:cNvPr id="26630" name="Picture 6" descr="http://www.adsafe.org/adsaf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95600" y="3657600"/>
              <a:ext cx="2857500" cy="1400175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3448050" y="5334000"/>
              <a:ext cx="1752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Yahoo!</a:t>
              </a:r>
            </a:p>
            <a:p>
              <a:pPr algn="ctr"/>
              <a:r>
                <a:rPr lang="en-US" dirty="0" err="1" smtClean="0"/>
                <a:t>ADsafe</a:t>
              </a:r>
              <a:endParaRPr lang="en-US" dirty="0"/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B9B4-E359-46EF-8323-4D1FC0BA455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5181600"/>
            <a:ext cx="8229600" cy="990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are trying to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define safe sub-languages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867025" y="39469"/>
            <a:ext cx="3381375" cy="1789331"/>
            <a:chOff x="2867025" y="39469"/>
            <a:chExt cx="3381375" cy="1789331"/>
          </a:xfrm>
        </p:grpSpPr>
        <p:pic>
          <p:nvPicPr>
            <p:cNvPr id="38914" name="Picture 2" descr="https://encrypted-tbn0.google.com/images?q=tbn:ANd9GcQkqnRV9gsRsc-1MieGM7u_OfNK-W-GVcMQ6pCVSJmU85FRy36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67025" y="39469"/>
              <a:ext cx="3381375" cy="1352550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3886200" y="1182469"/>
              <a:ext cx="1752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Microsoft</a:t>
              </a:r>
              <a:br>
                <a:rPr lang="en-US" dirty="0" smtClean="0"/>
              </a:br>
              <a:r>
                <a:rPr lang="en-US" dirty="0" smtClean="0"/>
                <a:t>Web Sandbox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Plan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1447800"/>
          </a:xfrm>
          <a:solidFill>
            <a:schemeClr val="accent4">
              <a:alpha val="50000"/>
            </a:schemeClr>
          </a:solidFill>
        </p:spPr>
        <p:txBody>
          <a:bodyPr/>
          <a:lstStyle/>
          <a:p>
            <a:pPr>
              <a:buNone/>
            </a:pPr>
            <a:r>
              <a:rPr lang="en-US" b="1" dirty="0" smtClean="0"/>
              <a:t>Application</a:t>
            </a:r>
          </a:p>
          <a:p>
            <a:pPr algn="ctr">
              <a:buNone/>
            </a:pPr>
            <a:r>
              <a:rPr lang="en-US" b="1" dirty="0" smtClean="0"/>
              <a:t>Verifying</a:t>
            </a:r>
            <a:r>
              <a:rPr lang="en-US" dirty="0" smtClean="0"/>
              <a:t> a sandbox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124201"/>
            <a:ext cx="8229600" cy="1447799"/>
          </a:xfrm>
          <a:prstGeom prst="rect">
            <a:avLst/>
          </a:prstGeom>
          <a:solidFill>
            <a:schemeClr val="accent5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Tool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we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verification: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types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4572000"/>
            <a:ext cx="8229600" cy="1447800"/>
          </a:xfrm>
          <a:prstGeom prst="rect">
            <a:avLst/>
          </a:prstGeom>
          <a:solidFill>
            <a:schemeClr val="accent3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Foundation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we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need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the types: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semantics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Sandboxing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Or, Safe Sub-Languages of JavaScript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/>
          <p:cNvSpPr txBox="1">
            <a:spLocks/>
          </p:cNvSpPr>
          <p:nvPr/>
        </p:nvSpPr>
        <p:spPr>
          <a:xfrm>
            <a:off x="2971800" y="1828800"/>
            <a:ext cx="1066800" cy="990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eval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…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495800" y="2057400"/>
            <a:ext cx="4343400" cy="914400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025" y="3200400"/>
            <a:ext cx="72675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B9B4-E359-46EF-8323-4D1FC0BA455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108" name="Picture 12" descr="C:\Users\sk\AppData\Local\Microsoft\Windows\Temporary Internet Files\Content.IE5\H679GXIE\MC900435242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24268"/>
          <a:stretch>
            <a:fillRect/>
          </a:stretch>
        </p:blipFill>
        <p:spPr bwMode="auto">
          <a:xfrm>
            <a:off x="1086331" y="69668"/>
            <a:ext cx="1428269" cy="2140132"/>
          </a:xfrm>
          <a:prstGeom prst="rect">
            <a:avLst/>
          </a:prstGeom>
          <a:noFill/>
        </p:spPr>
      </p:pic>
      <p:pic>
        <p:nvPicPr>
          <p:cNvPr id="14" name="Picture 12" descr="C:\Users\sk\AppData\Local\Microsoft\Windows\Temporary Internet Files\Content.IE5\H679GXIE\MC900435242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b="23077"/>
          <a:stretch>
            <a:fillRect/>
          </a:stretch>
        </p:blipFill>
        <p:spPr bwMode="auto">
          <a:xfrm>
            <a:off x="6811854" y="76200"/>
            <a:ext cx="1001329" cy="152400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1238730" y="4343400"/>
            <a:ext cx="2647469" cy="13716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stCxn id="14" idx="2"/>
            <a:endCxn id="37" idx="0"/>
          </p:cNvCxnSpPr>
          <p:nvPr/>
        </p:nvCxnSpPr>
        <p:spPr>
          <a:xfrm rot="5400000">
            <a:off x="6761410" y="1506291"/>
            <a:ext cx="457200" cy="64501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4108" idx="2"/>
            <a:endCxn id="15" idx="0"/>
          </p:cNvCxnSpPr>
          <p:nvPr/>
        </p:nvCxnSpPr>
        <p:spPr>
          <a:xfrm rot="16200000" flipH="1">
            <a:off x="1114665" y="2895600"/>
            <a:ext cx="2133600" cy="7619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4" idx="1"/>
            <a:endCxn id="13" idx="0"/>
          </p:cNvCxnSpPr>
          <p:nvPr/>
        </p:nvCxnSpPr>
        <p:spPr>
          <a:xfrm rot="10800000" flipV="1">
            <a:off x="3505200" y="838200"/>
            <a:ext cx="3306654" cy="990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&quot;No&quot; Symbol 20"/>
          <p:cNvSpPr/>
          <p:nvPr/>
        </p:nvSpPr>
        <p:spPr>
          <a:xfrm>
            <a:off x="2743200" y="1600200"/>
            <a:ext cx="1524000" cy="1447800"/>
          </a:xfrm>
          <a:prstGeom prst="noSmoking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ontent Placeholder 4"/>
          <p:cNvSpPr txBox="1">
            <a:spLocks/>
          </p:cNvSpPr>
          <p:nvPr/>
        </p:nvSpPr>
        <p:spPr>
          <a:xfrm>
            <a:off x="6779118" y="2209800"/>
            <a:ext cx="1221882" cy="533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o.f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05200" y="4572000"/>
            <a:ext cx="4343400" cy="914400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4"/>
          <p:cNvSpPr txBox="1">
            <a:spLocks/>
          </p:cNvSpPr>
          <p:nvPr/>
        </p:nvSpPr>
        <p:spPr>
          <a:xfrm>
            <a:off x="4343400" y="4762500"/>
            <a:ext cx="3276600" cy="533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lookup(o, f)</a:t>
            </a:r>
          </a:p>
        </p:txBody>
      </p:sp>
      <p:cxnSp>
        <p:nvCxnSpPr>
          <p:cNvPr id="26" name="Straight Arrow Connector 25"/>
          <p:cNvCxnSpPr>
            <a:stCxn id="37" idx="2"/>
            <a:endCxn id="31" idx="0"/>
          </p:cNvCxnSpPr>
          <p:nvPr/>
        </p:nvCxnSpPr>
        <p:spPr>
          <a:xfrm rot="5400000">
            <a:off x="5372100" y="3276600"/>
            <a:ext cx="1600200" cy="990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4"/>
          <p:cNvSpPr txBox="1">
            <a:spLocks/>
          </p:cNvSpPr>
          <p:nvPr/>
        </p:nvSpPr>
        <p:spPr>
          <a:xfrm>
            <a:off x="1447800" y="4724400"/>
            <a:ext cx="17526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lookup</a:t>
            </a:r>
          </a:p>
        </p:txBody>
      </p:sp>
      <p:sp>
        <p:nvSpPr>
          <p:cNvPr id="47" name="TextBox 46"/>
          <p:cNvSpPr txBox="1"/>
          <p:nvPr/>
        </p:nvSpPr>
        <p:spPr>
          <a:xfrm rot="20624370">
            <a:off x="4242191" y="80154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Static checks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5791200" y="403413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Rewriting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228600" y="2438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Wrappers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3962400" y="3886200"/>
            <a:ext cx="5029200" cy="205740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[A reference monitor] is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tamper resistant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is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always invoked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and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cannot be circumvented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—Anderson, October 1972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038600" y="4901625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?</a:t>
            </a:r>
            <a:endParaRPr lang="en-US" sz="3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433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7" grpId="0" animBg="1"/>
      <p:bldP spid="15" grpId="0" animBg="1"/>
      <p:bldP spid="21" grpId="0" animBg="1"/>
      <p:bldP spid="22" grpId="0" animBg="1"/>
      <p:bldP spid="31" grpId="0" animBg="1"/>
      <p:bldP spid="24" grpId="0" animBg="1"/>
      <p:bldP spid="36" grpId="0" animBg="1"/>
      <p:bldP spid="47" grpId="0"/>
      <p:bldP spid="48" grpId="0"/>
      <p:bldP spid="49" grpId="0"/>
      <p:bldP spid="28" grpId="0" animBg="1"/>
      <p:bldP spid="29" grpId="0" animBg="1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3276600" y="3048000"/>
            <a:ext cx="2057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686812"/>
            <a:ext cx="731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lookup =</a:t>
            </a:r>
          </a:p>
          <a:p>
            <a:pPr marL="514350" indent="-514350"/>
            <a:r>
              <a:rPr lang="en-US" sz="32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function(o, </a:t>
            </a:r>
            <a:r>
              <a:rPr lang="en-US" sz="32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fd</a:t>
            </a:r>
            <a:r>
              <a:rPr lang="en-US" sz="32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) {</a:t>
            </a:r>
          </a:p>
          <a:p>
            <a:pPr marL="514350" indent="-514350"/>
            <a:r>
              <a:rPr lang="en-US" sz="32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	if (</a:t>
            </a:r>
            <a:r>
              <a:rPr lang="en-US" sz="32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fd</a:t>
            </a:r>
            <a:r>
              <a:rPr lang="en-US" sz="32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=== “cookie”) {</a:t>
            </a:r>
          </a:p>
          <a:p>
            <a:pPr marL="514350" indent="-514350"/>
            <a:r>
              <a:rPr lang="en-US" sz="32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		return “unsafe!”; }</a:t>
            </a:r>
          </a:p>
          <a:p>
            <a:pPr marL="514350" indent="-514350"/>
            <a:r>
              <a:rPr lang="en-US" sz="32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	else {</a:t>
            </a:r>
          </a:p>
          <a:p>
            <a:pPr marL="514350" indent="-514350"/>
            <a:r>
              <a:rPr lang="en-US" sz="32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		return o[</a:t>
            </a:r>
            <a:r>
              <a:rPr lang="en-US" sz="32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fd</a:t>
            </a:r>
            <a:r>
              <a:rPr lang="en-US" sz="32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]; } }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B9B4-E359-46EF-8323-4D1FC0BA455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4110097"/>
            <a:ext cx="731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lookup (window,</a:t>
            </a:r>
          </a:p>
          <a:p>
            <a:pPr marL="514350" indent="-514350"/>
            <a:r>
              <a:rPr lang="en-US" sz="32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	{</a:t>
            </a:r>
            <a:r>
              <a:rPr lang="en-US" sz="32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toString</a:t>
            </a:r>
            <a:r>
              <a:rPr lang="en-US" sz="32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:</a:t>
            </a:r>
          </a:p>
          <a:p>
            <a:pPr marL="514350" indent="-514350"/>
            <a:r>
              <a:rPr lang="en-US" sz="32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		function () {</a:t>
            </a:r>
          </a:p>
          <a:p>
            <a:pPr marL="514350" indent="-514350"/>
            <a:r>
              <a:rPr lang="en-US" sz="32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			return </a:t>
            </a: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sz="32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cookie”}})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76200" y="3276600"/>
            <a:ext cx="2057400" cy="990600"/>
          </a:xfrm>
          <a:prstGeom prst="wedgeEllipseCallout">
            <a:avLst>
              <a:gd name="adj1" fmla="val 22948"/>
              <a:gd name="adj2" fmla="val 1079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Object as</a:t>
            </a:r>
            <a:br>
              <a:rPr lang="en-US" dirty="0" smtClean="0"/>
            </a:br>
            <a:r>
              <a:rPr lang="en-US" dirty="0" smtClean="0"/>
              <a:t>second</a:t>
            </a:r>
            <a:br>
              <a:rPr lang="en-US" dirty="0" smtClean="0"/>
            </a:br>
            <a:r>
              <a:rPr lang="en-US" dirty="0" smtClean="0"/>
              <a:t>argument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0" y="152400"/>
            <a:ext cx="2133600" cy="156966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…in fact,</a:t>
            </a:r>
            <a:br>
              <a:rPr lang="en-US" sz="2400" dirty="0" smtClean="0"/>
            </a:b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lookup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is</a:t>
            </a:r>
            <a:br>
              <a:rPr lang="en-US" sz="2400" dirty="0" smtClean="0"/>
            </a:br>
            <a:r>
              <a:rPr lang="en-US" sz="2400" dirty="0" smtClean="0"/>
              <a:t>unsafe!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67508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  <p:bldP spid="6" grpId="0" build="allAtOnce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4267200" cy="5638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60 privileged DOM calls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50 calls to three assertions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40 type-tests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5 </a:t>
            </a:r>
            <a:r>
              <a:rPr lang="en-US" sz="2400" dirty="0" err="1" smtClean="0"/>
              <a:t>regexp</a:t>
            </a:r>
            <a:r>
              <a:rPr lang="en-US" sz="2400" dirty="0" smtClean="0"/>
              <a:t> checks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Whitelists</a:t>
            </a:r>
            <a:r>
              <a:rPr lang="en-US" sz="2400" dirty="0" smtClean="0"/>
              <a:t>, blacklists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2AB9B4-E359-46EF-8323-4D1FC0BA455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48200" y="448270"/>
            <a:ext cx="411480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window.setTimeout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element.appendChild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window.location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1600200"/>
            <a:ext cx="4114800" cy="107721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function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reject_global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(that) 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that.window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error();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2996625"/>
            <a:ext cx="4114800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typeof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arg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!= ‘string’)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error();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4038600"/>
            <a:ext cx="4114800" cy="83099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(/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i.test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(value[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])) 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error(‘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ADsafe.error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’);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5410200"/>
            <a:ext cx="4114800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banned = [‘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eval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’, `caller’,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  `prototype’, …]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19327" t="29167" r="32064" b="16667"/>
          <a:stretch>
            <a:fillRect/>
          </a:stretch>
        </p:blipFill>
        <p:spPr bwMode="auto">
          <a:xfrm>
            <a:off x="1371600" y="697468"/>
            <a:ext cx="6324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http://www.adsafe.org/adsaf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192893"/>
            <a:ext cx="2857500" cy="14001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077200" y="1611868"/>
            <a:ext cx="990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 smtClean="0">
                <a:solidFill>
                  <a:schemeClr val="accent2"/>
                </a:solidFill>
              </a:rPr>
              <a:t>?</a:t>
            </a:r>
            <a:endParaRPr lang="en-US" sz="15000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4964668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caplet list, 2007-09-30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B9B4-E359-46EF-8323-4D1FC0BA455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Verifying </a:t>
            </a:r>
            <a:r>
              <a:rPr lang="en-US" dirty="0" err="1" smtClean="0"/>
              <a:t>adsafe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66675"/>
            <a:ext cx="8610600" cy="67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/>
          <p:cNvSpPr txBox="1">
            <a:spLocks/>
          </p:cNvSpPr>
          <p:nvPr/>
        </p:nvSpPr>
        <p:spPr>
          <a:xfrm>
            <a:off x="2971800" y="1828800"/>
            <a:ext cx="1066800" cy="990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eval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…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025" y="3200400"/>
            <a:ext cx="72675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B9B4-E359-46EF-8323-4D1FC0BA4555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108" name="Picture 12" descr="C:\Users\sk\AppData\Local\Microsoft\Windows\Temporary Internet Files\Content.IE5\H679GXIE\MC900435242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24268"/>
          <a:stretch>
            <a:fillRect/>
          </a:stretch>
        </p:blipFill>
        <p:spPr bwMode="auto">
          <a:xfrm>
            <a:off x="1086331" y="69668"/>
            <a:ext cx="1428269" cy="2140132"/>
          </a:xfrm>
          <a:prstGeom prst="rect">
            <a:avLst/>
          </a:prstGeom>
          <a:noFill/>
        </p:spPr>
      </p:pic>
      <p:pic>
        <p:nvPicPr>
          <p:cNvPr id="14" name="Picture 12" descr="C:\Users\sk\AppData\Local\Microsoft\Windows\Temporary Internet Files\Content.IE5\H679GXIE\MC900435242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b="23077"/>
          <a:stretch>
            <a:fillRect/>
          </a:stretch>
        </p:blipFill>
        <p:spPr bwMode="auto">
          <a:xfrm>
            <a:off x="6811854" y="76200"/>
            <a:ext cx="1001329" cy="152400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1238730" y="4343400"/>
            <a:ext cx="2647469" cy="21336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4108" idx="2"/>
            <a:endCxn id="15" idx="0"/>
          </p:cNvCxnSpPr>
          <p:nvPr/>
        </p:nvCxnSpPr>
        <p:spPr>
          <a:xfrm>
            <a:off x="1800466" y="2209800"/>
            <a:ext cx="761999" cy="2133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4" idx="1"/>
            <a:endCxn id="13" idx="0"/>
          </p:cNvCxnSpPr>
          <p:nvPr/>
        </p:nvCxnSpPr>
        <p:spPr>
          <a:xfrm rot="10800000" flipV="1">
            <a:off x="3505200" y="838200"/>
            <a:ext cx="3306654" cy="990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&quot;No&quot; Symbol 20"/>
          <p:cNvSpPr/>
          <p:nvPr/>
        </p:nvSpPr>
        <p:spPr>
          <a:xfrm>
            <a:off x="2743200" y="1600200"/>
            <a:ext cx="1524000" cy="1447800"/>
          </a:xfrm>
          <a:prstGeom prst="noSmoking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05200" y="4343400"/>
            <a:ext cx="4343400" cy="2133600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4"/>
          <p:cNvSpPr txBox="1">
            <a:spLocks/>
          </p:cNvSpPr>
          <p:nvPr/>
        </p:nvSpPr>
        <p:spPr>
          <a:xfrm>
            <a:off x="4038600" y="4419600"/>
            <a:ext cx="3581400" cy="1905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ad.js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ADSAFE.get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(o, x)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en-US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ADSAFE.set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(o, x, y)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…</a:t>
            </a:r>
          </a:p>
        </p:txBody>
      </p:sp>
      <p:cxnSp>
        <p:nvCxnSpPr>
          <p:cNvPr id="26" name="Straight Arrow Connector 25"/>
          <p:cNvCxnSpPr>
            <a:stCxn id="14" idx="2"/>
            <a:endCxn id="31" idx="0"/>
          </p:cNvCxnSpPr>
          <p:nvPr/>
        </p:nvCxnSpPr>
        <p:spPr>
          <a:xfrm flipH="1">
            <a:off x="5676900" y="1600200"/>
            <a:ext cx="1635619" cy="2743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4"/>
          <p:cNvSpPr txBox="1">
            <a:spLocks/>
          </p:cNvSpPr>
          <p:nvPr/>
        </p:nvSpPr>
        <p:spPr>
          <a:xfrm>
            <a:off x="1371600" y="4419600"/>
            <a:ext cx="2438399" cy="1905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noProof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adsafe.js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noProof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ADSAFE = {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get:</a:t>
            </a:r>
            <a:r>
              <a:rPr kumimoji="0" lang="en-US" b="0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function(),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aseline="0" noProof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set:</a:t>
            </a:r>
            <a:r>
              <a:rPr lang="en-US" noProof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function(),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…};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533150">
            <a:off x="4037664" y="699183"/>
            <a:ext cx="2677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JSlint</a:t>
            </a:r>
            <a:r>
              <a:rPr lang="en-US" sz="2400" dirty="0" smtClean="0"/>
              <a:t> rejects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 rot="18119237">
            <a:off x="5482425" y="1978967"/>
            <a:ext cx="2157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JSlint</a:t>
            </a:r>
            <a:r>
              <a:rPr lang="en-US" sz="2400" dirty="0" smtClean="0"/>
              <a:t> passes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64561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B9B4-E359-46EF-8323-4D1FC0BA455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39624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Definition </a:t>
            </a:r>
            <a:r>
              <a:rPr lang="en-US" sz="2000" b="1" dirty="0"/>
              <a:t>(</a:t>
            </a:r>
            <a:r>
              <a:rPr lang="en-US" sz="2000" b="1" dirty="0" err="1"/>
              <a:t>ADsafety</a:t>
            </a:r>
            <a:r>
              <a:rPr lang="en-US" sz="2000" b="1" dirty="0"/>
              <a:t>):  </a:t>
            </a:r>
            <a:r>
              <a:rPr lang="en-US" sz="2000" dirty="0"/>
              <a:t>If all embedded widgets pass </a:t>
            </a:r>
            <a:r>
              <a:rPr lang="en-US" sz="2000" dirty="0" err="1"/>
              <a:t>JSlint</a:t>
            </a:r>
            <a:r>
              <a:rPr lang="en-US" sz="2000" dirty="0"/>
              <a:t> then:</a:t>
            </a:r>
          </a:p>
          <a:p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Widgets cannot load new code at runtime, or cause </a:t>
            </a:r>
            <a:r>
              <a:rPr lang="en-US" sz="2000" dirty="0" err="1"/>
              <a:t>ADsafe</a:t>
            </a:r>
            <a:r>
              <a:rPr lang="en-US" sz="2000" dirty="0"/>
              <a:t> to load new code on their behalf</a:t>
            </a:r>
            <a:r>
              <a:rPr lang="en-US" sz="2000" dirty="0" smtClean="0"/>
              <a:t>,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Widgets cannot obtain direct references to DOM nodes</a:t>
            </a:r>
            <a:r>
              <a:rPr lang="en-US" sz="2000" dirty="0" smtClean="0"/>
              <a:t>,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Widgets cannot affect the DOM outside of their </a:t>
            </a:r>
            <a:r>
              <a:rPr lang="en-US" sz="2000" dirty="0" err="1" smtClean="0"/>
              <a:t>subtree</a:t>
            </a:r>
            <a:r>
              <a:rPr lang="en-US" sz="2000" dirty="0" smtClean="0"/>
              <a:t>,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Multiple widgets on the same page cannot </a:t>
            </a:r>
            <a:r>
              <a:rPr lang="en-US" sz="2000" dirty="0" smtClean="0"/>
              <a:t>communicate.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438900" y="42345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eval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10300" y="1097582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Function()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400" y="797128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document.write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1295400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document.createElement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840373"/>
            <a:ext cx="2095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setTimeout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&quot;No&quot; Symbol 9"/>
          <p:cNvSpPr/>
          <p:nvPr/>
        </p:nvSpPr>
        <p:spPr>
          <a:xfrm>
            <a:off x="6210300" y="304800"/>
            <a:ext cx="1409700" cy="1409700"/>
          </a:xfrm>
          <a:prstGeom prst="noSmoking">
            <a:avLst>
              <a:gd name="adj" fmla="val 13562"/>
            </a:avLst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73391" y="2590800"/>
            <a:ext cx="1070609" cy="6857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widget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6705871" y="2590801"/>
            <a:ext cx="1157151" cy="6857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adsafe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19600" y="2597150"/>
            <a:ext cx="1903094" cy="26714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&lt;div id=</a:t>
            </a:r>
            <a:r>
              <a:rPr lang="en-US" sz="16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</a:t>
            </a:r>
            <a:r>
              <a:rPr lang="en-US" sz="16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&gt;</a:t>
            </a:r>
            <a:endParaRPr lang="en-US" sz="16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79175" y="4038600"/>
            <a:ext cx="1255125" cy="296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document</a:t>
            </a:r>
            <a:endParaRPr lang="en-US" sz="16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19650" y="4419601"/>
            <a:ext cx="2095500" cy="2734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&lt;div id=‘page’&gt;</a:t>
            </a:r>
            <a:endParaRPr lang="en-US" sz="16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69303" y="4813612"/>
            <a:ext cx="453391" cy="1437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43401" y="3139853"/>
            <a:ext cx="952498" cy="27349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img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&gt;</a:t>
            </a:r>
            <a:endParaRPr lang="en-US" sz="16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10200" y="3155508"/>
            <a:ext cx="952498" cy="27349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&lt;p&gt;</a:t>
            </a:r>
            <a:endParaRPr lang="en-US" sz="16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8" name="Straight Arrow Connector 27"/>
          <p:cNvCxnSpPr>
            <a:stCxn id="15" idx="1"/>
            <a:endCxn id="17" idx="3"/>
          </p:cNvCxnSpPr>
          <p:nvPr/>
        </p:nvCxnSpPr>
        <p:spPr>
          <a:xfrm flipH="1" flipV="1">
            <a:off x="6322694" y="2730721"/>
            <a:ext cx="383177" cy="2029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1"/>
            <a:endCxn id="22" idx="3"/>
          </p:cNvCxnSpPr>
          <p:nvPr/>
        </p:nvCxnSpPr>
        <p:spPr>
          <a:xfrm flipH="1">
            <a:off x="6362698" y="2933700"/>
            <a:ext cx="343173" cy="3585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7" idx="2"/>
            <a:endCxn id="21" idx="0"/>
          </p:cNvCxnSpPr>
          <p:nvPr/>
        </p:nvCxnSpPr>
        <p:spPr>
          <a:xfrm flipH="1">
            <a:off x="4819650" y="2864292"/>
            <a:ext cx="551497" cy="275561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7" idx="2"/>
            <a:endCxn id="22" idx="0"/>
          </p:cNvCxnSpPr>
          <p:nvPr/>
        </p:nvCxnSpPr>
        <p:spPr>
          <a:xfrm>
            <a:off x="5371147" y="2864292"/>
            <a:ext cx="515302" cy="291216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4" idx="1"/>
            <a:endCxn id="15" idx="3"/>
          </p:cNvCxnSpPr>
          <p:nvPr/>
        </p:nvCxnSpPr>
        <p:spPr>
          <a:xfrm flipH="1">
            <a:off x="7863022" y="2933700"/>
            <a:ext cx="21036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7620000" y="5029200"/>
            <a:ext cx="453391" cy="143725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237218" y="5029200"/>
            <a:ext cx="453391" cy="143725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603691" y="5029199"/>
            <a:ext cx="453391" cy="1437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219685" y="5029200"/>
            <a:ext cx="453391" cy="1437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7177356" y="4419600"/>
            <a:ext cx="1890444" cy="273491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&lt;div id=</a:t>
            </a:r>
            <a:r>
              <a:rPr lang="en-US" sz="16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</a:t>
            </a:r>
            <a:r>
              <a:rPr lang="en-US" sz="16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&gt;</a:t>
            </a:r>
            <a:endParaRPr lang="en-US" sz="16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863022" y="4809223"/>
            <a:ext cx="453391" cy="143725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&quot;No&quot; Symbol 50"/>
          <p:cNvSpPr/>
          <p:nvPr/>
        </p:nvSpPr>
        <p:spPr>
          <a:xfrm>
            <a:off x="5806437" y="4038600"/>
            <a:ext cx="1066800" cy="1066800"/>
          </a:xfrm>
          <a:prstGeom prst="noSmoking">
            <a:avLst>
              <a:gd name="adj" fmla="val 13166"/>
            </a:avLst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835262" y="5791200"/>
            <a:ext cx="1213487" cy="6857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widget2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3" name="Content Placeholder 4"/>
          <p:cNvSpPr txBox="1">
            <a:spLocks/>
          </p:cNvSpPr>
          <p:nvPr/>
        </p:nvSpPr>
        <p:spPr>
          <a:xfrm>
            <a:off x="6387734" y="5791201"/>
            <a:ext cx="1157151" cy="6857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adsafe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54" name="Straight Arrow Connector 53"/>
          <p:cNvCxnSpPr>
            <a:stCxn id="52" idx="1"/>
            <a:endCxn id="53" idx="3"/>
          </p:cNvCxnSpPr>
          <p:nvPr/>
        </p:nvCxnSpPr>
        <p:spPr>
          <a:xfrm flipH="1">
            <a:off x="7544885" y="6134100"/>
            <a:ext cx="29037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819650" y="5791199"/>
            <a:ext cx="1218381" cy="6857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widget1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56" name="Straight Arrow Connector 55"/>
          <p:cNvCxnSpPr>
            <a:stCxn id="55" idx="3"/>
            <a:endCxn id="53" idx="1"/>
          </p:cNvCxnSpPr>
          <p:nvPr/>
        </p:nvCxnSpPr>
        <p:spPr>
          <a:xfrm>
            <a:off x="6038031" y="6134099"/>
            <a:ext cx="349703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urved Connector 61"/>
          <p:cNvCxnSpPr>
            <a:stCxn id="55" idx="0"/>
            <a:endCxn id="52" idx="0"/>
          </p:cNvCxnSpPr>
          <p:nvPr/>
        </p:nvCxnSpPr>
        <p:spPr>
          <a:xfrm rot="16200000" flipH="1">
            <a:off x="6935422" y="4284617"/>
            <a:ext cx="1" cy="3013165"/>
          </a:xfrm>
          <a:prstGeom prst="curvedConnector3">
            <a:avLst>
              <a:gd name="adj1" fmla="val -22860000000"/>
            </a:avLst>
          </a:prstGeom>
          <a:ln cap="flat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&quot;No&quot; Symbol 62"/>
          <p:cNvSpPr/>
          <p:nvPr/>
        </p:nvSpPr>
        <p:spPr>
          <a:xfrm>
            <a:off x="6902450" y="5410200"/>
            <a:ext cx="358504" cy="358504"/>
          </a:xfrm>
          <a:prstGeom prst="noSmoking">
            <a:avLst>
              <a:gd name="adj" fmla="val 22054"/>
            </a:avLst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3" name="Curved Connector 82"/>
          <p:cNvCxnSpPr>
            <a:stCxn id="14" idx="0"/>
            <a:endCxn id="17" idx="0"/>
          </p:cNvCxnSpPr>
          <p:nvPr/>
        </p:nvCxnSpPr>
        <p:spPr>
          <a:xfrm rot="16200000" flipH="1" flipV="1">
            <a:off x="6986747" y="975200"/>
            <a:ext cx="6350" cy="3237549"/>
          </a:xfrm>
          <a:prstGeom prst="curvedConnector3">
            <a:avLst>
              <a:gd name="adj1" fmla="val -360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&quot;No&quot; Symbol 40"/>
          <p:cNvSpPr/>
          <p:nvPr/>
        </p:nvSpPr>
        <p:spPr>
          <a:xfrm>
            <a:off x="6728096" y="2156096"/>
            <a:ext cx="358504" cy="358504"/>
          </a:xfrm>
          <a:prstGeom prst="noSmoking">
            <a:avLst>
              <a:gd name="adj" fmla="val 24628"/>
            </a:avLst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2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10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5" grpId="0" animBg="1"/>
      <p:bldP spid="63" grpId="0" animBg="1"/>
      <p:bldP spid="4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/>
          <p:cNvSpPr txBox="1">
            <a:spLocks/>
          </p:cNvSpPr>
          <p:nvPr/>
        </p:nvSpPr>
        <p:spPr>
          <a:xfrm>
            <a:off x="2971800" y="1828800"/>
            <a:ext cx="1066800" cy="990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eval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…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025" y="3200400"/>
            <a:ext cx="72675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B9B4-E359-46EF-8323-4D1FC0BA4555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108" name="Picture 12" descr="C:\Users\sk\AppData\Local\Microsoft\Windows\Temporary Internet Files\Content.IE5\H679GXIE\MC900435242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24268"/>
          <a:stretch>
            <a:fillRect/>
          </a:stretch>
        </p:blipFill>
        <p:spPr bwMode="auto">
          <a:xfrm>
            <a:off x="1086331" y="69668"/>
            <a:ext cx="1428269" cy="2140132"/>
          </a:xfrm>
          <a:prstGeom prst="rect">
            <a:avLst/>
          </a:prstGeom>
          <a:noFill/>
        </p:spPr>
      </p:pic>
      <p:pic>
        <p:nvPicPr>
          <p:cNvPr id="14" name="Picture 12" descr="C:\Users\sk\AppData\Local\Microsoft\Windows\Temporary Internet Files\Content.IE5\H679GXIE\MC900435242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b="23077"/>
          <a:stretch>
            <a:fillRect/>
          </a:stretch>
        </p:blipFill>
        <p:spPr bwMode="auto">
          <a:xfrm>
            <a:off x="6811854" y="76200"/>
            <a:ext cx="1001329" cy="152400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1238730" y="4343400"/>
            <a:ext cx="2647469" cy="21336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4108" idx="2"/>
            <a:endCxn id="15" idx="0"/>
          </p:cNvCxnSpPr>
          <p:nvPr/>
        </p:nvCxnSpPr>
        <p:spPr>
          <a:xfrm>
            <a:off x="1800466" y="2209800"/>
            <a:ext cx="761999" cy="2133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4" idx="1"/>
            <a:endCxn id="13" idx="0"/>
          </p:cNvCxnSpPr>
          <p:nvPr/>
        </p:nvCxnSpPr>
        <p:spPr>
          <a:xfrm rot="10800000" flipV="1">
            <a:off x="3505200" y="838200"/>
            <a:ext cx="3306654" cy="990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&quot;No&quot; Symbol 20"/>
          <p:cNvSpPr/>
          <p:nvPr/>
        </p:nvSpPr>
        <p:spPr>
          <a:xfrm>
            <a:off x="2743200" y="1600200"/>
            <a:ext cx="1524000" cy="1447800"/>
          </a:xfrm>
          <a:prstGeom prst="noSmoking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05200" y="4343400"/>
            <a:ext cx="4343400" cy="2133600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4"/>
          <p:cNvSpPr txBox="1">
            <a:spLocks/>
          </p:cNvSpPr>
          <p:nvPr/>
        </p:nvSpPr>
        <p:spPr>
          <a:xfrm>
            <a:off x="4038600" y="4419600"/>
            <a:ext cx="3581400" cy="1905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ad.js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ADSAFE.get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(o, x)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en-US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ADSAFE.set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(o, x, y)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…</a:t>
            </a:r>
          </a:p>
        </p:txBody>
      </p:sp>
      <p:cxnSp>
        <p:nvCxnSpPr>
          <p:cNvPr id="26" name="Straight Arrow Connector 25"/>
          <p:cNvCxnSpPr>
            <a:stCxn id="14" idx="2"/>
            <a:endCxn id="31" idx="0"/>
          </p:cNvCxnSpPr>
          <p:nvPr/>
        </p:nvCxnSpPr>
        <p:spPr>
          <a:xfrm flipH="1">
            <a:off x="5676900" y="1600200"/>
            <a:ext cx="1635619" cy="2743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4"/>
          <p:cNvSpPr txBox="1">
            <a:spLocks/>
          </p:cNvSpPr>
          <p:nvPr/>
        </p:nvSpPr>
        <p:spPr>
          <a:xfrm>
            <a:off x="1371600" y="4419600"/>
            <a:ext cx="2438399" cy="1905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noProof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adsafe.js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noProof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ADSAFE = {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get:</a:t>
            </a:r>
            <a:r>
              <a:rPr kumimoji="0" lang="en-US" b="0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function(),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aseline="0" noProof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set:</a:t>
            </a:r>
            <a:r>
              <a:rPr lang="en-US" noProof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function(),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…};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533150">
            <a:off x="4037664" y="699183"/>
            <a:ext cx="2677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JSlint</a:t>
            </a:r>
            <a:r>
              <a:rPr lang="en-US" sz="2400" dirty="0" smtClean="0"/>
              <a:t> rejects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 rot="18119237">
            <a:off x="5482425" y="1978967"/>
            <a:ext cx="2157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JSlint</a:t>
            </a:r>
            <a:r>
              <a:rPr lang="en-US" sz="2400" dirty="0" smtClean="0"/>
              <a:t> passes</a:t>
            </a:r>
            <a:endParaRPr lang="en-US" sz="2400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381000" y="685800"/>
            <a:ext cx="3200400" cy="1981200"/>
          </a:xfrm>
          <a:prstGeom prst="wedgeRoundRectCallout">
            <a:avLst>
              <a:gd name="adj1" fmla="val 27466"/>
              <a:gd name="adj2" fmla="val 138454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Goal:</a:t>
            </a:r>
            <a:br>
              <a:rPr lang="en-US" sz="3200" dirty="0" smtClean="0"/>
            </a:br>
            <a:r>
              <a:rPr lang="en-US" sz="3200" dirty="0" smtClean="0"/>
              <a:t>Verify</a:t>
            </a:r>
            <a:br>
              <a:rPr lang="en-US" sz="3200" dirty="0" smtClean="0"/>
            </a:br>
            <a:r>
              <a:rPr lang="en-US" sz="3200" b="1" dirty="0" smtClean="0">
                <a:latin typeface="Courier New" pitchFamily="49" charset="0"/>
                <a:cs typeface="Courier New" pitchFamily="49" charset="0"/>
              </a:rPr>
              <a:t>adsafe.js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6172200" y="3962400"/>
            <a:ext cx="2743200" cy="1981200"/>
          </a:xfrm>
          <a:prstGeom prst="wedgeRoundRectCallout">
            <a:avLst>
              <a:gd name="adj1" fmla="val -32001"/>
              <a:gd name="adj2" fmla="val -134203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Assuming:</a:t>
            </a:r>
            <a:br>
              <a:rPr lang="en-US" sz="3200" dirty="0" smtClean="0"/>
            </a:br>
            <a:r>
              <a:rPr lang="en-US" sz="3200" dirty="0" smtClean="0"/>
              <a:t>Code has </a:t>
            </a:r>
            <a:br>
              <a:rPr lang="en-US" sz="3200" dirty="0" smtClean="0"/>
            </a:br>
            <a:r>
              <a:rPr lang="en-US" sz="3200" dirty="0" smtClean="0"/>
              <a:t>passed </a:t>
            </a:r>
            <a:r>
              <a:rPr lang="en-US" sz="3200" dirty="0" err="1" smtClean="0"/>
              <a:t>JSlint</a:t>
            </a:r>
            <a:endParaRPr lang="en-US" sz="3200" dirty="0" smtClean="0"/>
          </a:p>
        </p:txBody>
      </p:sp>
    </p:spTree>
    <p:extLst>
      <p:ext uri="{BB962C8B-B14F-4D97-AF65-F5344CB8AC3E}">
        <p14:creationId xmlns="" xmlns:p14="http://schemas.microsoft.com/office/powerpoint/2010/main" val="164561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JSlint</a:t>
            </a:r>
            <a:r>
              <a:rPr lang="en-US" dirty="0" smtClean="0"/>
              <a:t> in One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Their version: 6371 LOC</a:t>
            </a:r>
          </a:p>
          <a:p>
            <a:r>
              <a:rPr lang="en-US" dirty="0" smtClean="0"/>
              <a:t>Our version: </a:t>
            </a:r>
            <a:r>
              <a:rPr lang="en-US" dirty="0" smtClean="0"/>
              <a:t>~15 LOC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914400" y="2819401"/>
            <a:ext cx="6400800" cy="3047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Widget := Number + String + Boolean +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  Undefined + Null +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    * : Widget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    __nodes__ : Array&lt;Node&gt;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    caller :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☠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    prototype :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☠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    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    code : Widget × …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  <a:sym typeface="Symbol"/>
              </a:rPr>
              <a:t> Widget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dirty="0" smtClean="0">
                <a:latin typeface="Courier New" pitchFamily="49" charset="0"/>
                <a:cs typeface="Courier New" pitchFamily="49" charset="0"/>
                <a:sym typeface="Symbol"/>
              </a:rPr>
              <a:t>          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  <a:sym typeface="Symbol"/>
              </a:rPr>
              <a:t>__proto__ : Object + Array + …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13" name="Left Brace 12"/>
          <p:cNvSpPr/>
          <p:nvPr/>
        </p:nvSpPr>
        <p:spPr>
          <a:xfrm>
            <a:off x="2057400" y="3505200"/>
            <a:ext cx="533400" cy="22860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/>
          <p:cNvSpPr/>
          <p:nvPr/>
        </p:nvSpPr>
        <p:spPr>
          <a:xfrm>
            <a:off x="7086600" y="3505200"/>
            <a:ext cx="533400" cy="22860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0" y="4160837"/>
            <a:ext cx="4038600" cy="22399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	</a:t>
            </a:r>
            <a:r>
              <a:rPr lang="en-US" dirty="0" smtClean="0"/>
              <a:t>We check this</a:t>
            </a:r>
            <a:br>
              <a:rPr lang="en-US" dirty="0" smtClean="0"/>
            </a:br>
            <a:r>
              <a:rPr lang="en-US" dirty="0" smtClean="0"/>
              <a:t>using </a:t>
            </a:r>
            <a:br>
              <a:rPr lang="en-US" dirty="0" smtClean="0"/>
            </a:br>
            <a:r>
              <a:rPr lang="en-US" dirty="0" smtClean="0"/>
              <a:t>test </a:t>
            </a:r>
            <a:r>
              <a:rPr lang="en-US" dirty="0" smtClean="0"/>
              <a:t>cases (~1100)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3400" y="4160837"/>
            <a:ext cx="4038600" cy="22399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	Passing </a:t>
            </a:r>
            <a:r>
              <a:rPr lang="en-US" dirty="0" err="1" smtClean="0"/>
              <a:t>JSLint</a:t>
            </a:r>
            <a:r>
              <a:rPr lang="en-US" dirty="0" smtClean="0"/>
              <a:t> is sufficient 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ensuring </a:t>
            </a:r>
            <a:r>
              <a:rPr lang="en-US" dirty="0" err="1" smtClean="0"/>
              <a:t>ADsafety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B9B4-E359-46EF-8323-4D1FC0BA455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19200" y="2209800"/>
            <a:ext cx="1219200" cy="1143000"/>
          </a:xfrm>
          <a:prstGeom prst="ellipse">
            <a:avLst/>
          </a:prstGeom>
          <a:solidFill>
            <a:schemeClr val="accent4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passes</a:t>
            </a:r>
          </a:p>
          <a:p>
            <a:pPr algn="ctr"/>
            <a:r>
              <a:rPr lang="en-US" dirty="0" err="1" smtClean="0"/>
              <a:t>JSLint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248400" y="1447800"/>
            <a:ext cx="2133600" cy="2133600"/>
          </a:xfrm>
          <a:prstGeom prst="ellipse">
            <a:avLst/>
          </a:prstGeom>
          <a:solidFill>
            <a:schemeClr val="accent3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 the type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Widget</a:t>
            </a:r>
          </a:p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88529E-7 L 0.3 -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-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2544E-6 L -0.3 2.5254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990600"/>
            <a:ext cx="3226172" cy="548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67400" y="990600"/>
            <a:ext cx="2743200" cy="5486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381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ADsafe</a:t>
            </a:r>
            <a:r>
              <a:rPr lang="en-US" dirty="0" smtClean="0"/>
              <a:t> library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15100" y="381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Widget</a:t>
            </a:r>
            <a:endParaRPr lang="en-US" dirty="0"/>
          </a:p>
        </p:txBody>
      </p:sp>
      <p:cxnSp>
        <p:nvCxnSpPr>
          <p:cNvPr id="9" name="Straight Arrow Connector 8"/>
          <p:cNvCxnSpPr>
            <a:stCxn id="2" idx="1"/>
            <a:endCxn id="15" idx="0"/>
          </p:cNvCxnSpPr>
          <p:nvPr/>
        </p:nvCxnSpPr>
        <p:spPr>
          <a:xfrm rot="10800000" flipV="1">
            <a:off x="3074158" y="1791267"/>
            <a:ext cx="3021842" cy="339353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2655058" y="2130621"/>
            <a:ext cx="838200" cy="688779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B9B4-E359-46EF-8323-4D1FC0BA455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6096000" y="1257868"/>
            <a:ext cx="762000" cy="106680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343400" y="1447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Widget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09600" y="1968730"/>
            <a:ext cx="914400" cy="107927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Curved Connector 35"/>
          <p:cNvCxnSpPr>
            <a:stCxn id="15" idx="1"/>
            <a:endCxn id="33" idx="0"/>
          </p:cNvCxnSpPr>
          <p:nvPr/>
        </p:nvCxnSpPr>
        <p:spPr>
          <a:xfrm rot="10800000">
            <a:off x="1066800" y="1968731"/>
            <a:ext cx="1588258" cy="506281"/>
          </a:xfrm>
          <a:prstGeom prst="curvedConnector4">
            <a:avLst>
              <a:gd name="adj1" fmla="val 35607"/>
              <a:gd name="adj2" fmla="val 145153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33" idx="2"/>
            <a:endCxn id="15" idx="1"/>
          </p:cNvCxnSpPr>
          <p:nvPr/>
        </p:nvCxnSpPr>
        <p:spPr>
          <a:xfrm rot="5400000" flipH="1" flipV="1">
            <a:off x="1574434" y="1967377"/>
            <a:ext cx="572989" cy="1588258"/>
          </a:xfrm>
          <a:prstGeom prst="curvedConnector4">
            <a:avLst>
              <a:gd name="adj1" fmla="val -39896"/>
              <a:gd name="adj2" fmla="val 64393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13178" y="13832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HTMLElement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62000" y="32120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HTMLElement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Curved Connector 45"/>
          <p:cNvCxnSpPr>
            <a:stCxn id="15" idx="2"/>
            <a:endCxn id="2" idx="1"/>
          </p:cNvCxnSpPr>
          <p:nvPr/>
        </p:nvCxnSpPr>
        <p:spPr>
          <a:xfrm rot="5400000" flipH="1" flipV="1">
            <a:off x="4071013" y="794413"/>
            <a:ext cx="1028132" cy="3021842"/>
          </a:xfrm>
          <a:prstGeom prst="curvedConnector4">
            <a:avLst>
              <a:gd name="adj1" fmla="val -22234"/>
              <a:gd name="adj2" fmla="val 74549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6858000" y="4270023"/>
            <a:ext cx="762000" cy="106680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7620000" y="1802685"/>
            <a:ext cx="762000" cy="106680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6515100" y="2892464"/>
            <a:ext cx="762000" cy="106680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Curved Connector 50"/>
          <p:cNvCxnSpPr>
            <a:stCxn id="2" idx="2"/>
            <a:endCxn id="49" idx="0"/>
          </p:cNvCxnSpPr>
          <p:nvPr/>
        </p:nvCxnSpPr>
        <p:spPr>
          <a:xfrm rot="16200000" flipH="1">
            <a:off x="6402652" y="2399016"/>
            <a:ext cx="567796" cy="41910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2" idx="3"/>
            <a:endCxn id="48" idx="1"/>
          </p:cNvCxnSpPr>
          <p:nvPr/>
        </p:nvCxnSpPr>
        <p:spPr>
          <a:xfrm>
            <a:off x="6858000" y="1791268"/>
            <a:ext cx="762000" cy="544817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54"/>
          <p:cNvCxnSpPr>
            <a:stCxn id="48" idx="2"/>
            <a:endCxn id="47" idx="0"/>
          </p:cNvCxnSpPr>
          <p:nvPr/>
        </p:nvCxnSpPr>
        <p:spPr>
          <a:xfrm rot="5400000">
            <a:off x="6919731" y="3188754"/>
            <a:ext cx="1400538" cy="7620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>
            <a:stCxn id="49" idx="2"/>
            <a:endCxn id="47" idx="0"/>
          </p:cNvCxnSpPr>
          <p:nvPr/>
        </p:nvCxnSpPr>
        <p:spPr>
          <a:xfrm rot="16200000" flipH="1">
            <a:off x="6912171" y="3943193"/>
            <a:ext cx="310759" cy="34290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>
            <a:stCxn id="47" idx="3"/>
            <a:endCxn id="48" idx="3"/>
          </p:cNvCxnSpPr>
          <p:nvPr/>
        </p:nvCxnSpPr>
        <p:spPr>
          <a:xfrm flipV="1">
            <a:off x="7620000" y="2336085"/>
            <a:ext cx="762000" cy="2467338"/>
          </a:xfrm>
          <a:prstGeom prst="curvedConnector3">
            <a:avLst>
              <a:gd name="adj1" fmla="val 13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4343400" y="22976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Widget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781800" y="19928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Widget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467600" y="3733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Widget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486400"/>
            <a:ext cx="1640019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6615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15" grpId="0" animBg="1"/>
      <p:bldP spid="2" grpId="0" animBg="1"/>
      <p:bldP spid="30" grpId="0"/>
      <p:bldP spid="33" grpId="0" animBg="1"/>
      <p:bldP spid="43" grpId="0"/>
      <p:bldP spid="44" grpId="0"/>
      <p:bldP spid="47" grpId="0" animBg="1"/>
      <p:bldP spid="48" grpId="0" animBg="1"/>
      <p:bldP spid="49" grpId="0" animBg="1"/>
      <p:bldP spid="68" grpId="0"/>
      <p:bldP spid="69" grpId="0"/>
      <p:bldP spid="7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B9B4-E359-46EF-8323-4D1FC0BA455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39624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Definition </a:t>
            </a:r>
            <a:r>
              <a:rPr lang="en-US" sz="2000" b="1" dirty="0"/>
              <a:t>(</a:t>
            </a:r>
            <a:r>
              <a:rPr lang="en-US" sz="2000" b="1" dirty="0" err="1"/>
              <a:t>ADsafety</a:t>
            </a:r>
            <a:r>
              <a:rPr lang="en-US" sz="2000" b="1" dirty="0"/>
              <a:t>):  </a:t>
            </a:r>
            <a:r>
              <a:rPr lang="en-US" sz="2000" dirty="0"/>
              <a:t>If all embedded widgets pass </a:t>
            </a:r>
            <a:r>
              <a:rPr lang="en-US" sz="2000" dirty="0" err="1"/>
              <a:t>JSlint</a:t>
            </a:r>
            <a:r>
              <a:rPr lang="en-US" sz="2000" dirty="0"/>
              <a:t> then:</a:t>
            </a:r>
          </a:p>
          <a:p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Widgets cannot load new code at runtime, or cause </a:t>
            </a:r>
            <a:r>
              <a:rPr lang="en-US" sz="2000" dirty="0" err="1"/>
              <a:t>ADsafe</a:t>
            </a:r>
            <a:r>
              <a:rPr lang="en-US" sz="2000" dirty="0"/>
              <a:t> to load new code on their behalf</a:t>
            </a:r>
            <a:r>
              <a:rPr lang="en-US" sz="2000" dirty="0" smtClean="0"/>
              <a:t>,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Widgets cannot obtain direct references to DOM nodes</a:t>
            </a:r>
            <a:r>
              <a:rPr lang="en-US" sz="2000" dirty="0" smtClean="0"/>
              <a:t>,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Widgets cannot affect the DOM outside of their </a:t>
            </a:r>
            <a:r>
              <a:rPr lang="en-US" sz="2000" dirty="0" err="1" smtClean="0"/>
              <a:t>subtree</a:t>
            </a:r>
            <a:r>
              <a:rPr lang="en-US" sz="2000" dirty="0" smtClean="0"/>
              <a:t>,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Multiple widgets on the same page cannot </a:t>
            </a:r>
            <a:r>
              <a:rPr lang="en-US" sz="2000" dirty="0" smtClean="0"/>
              <a:t>communicate.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438900" y="42345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eval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10300" y="1097582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Function()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400" y="797128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document.write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1295400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document.createElement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840373"/>
            <a:ext cx="2095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setTimeout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&quot;No&quot; Symbol 9"/>
          <p:cNvSpPr/>
          <p:nvPr/>
        </p:nvSpPr>
        <p:spPr>
          <a:xfrm>
            <a:off x="6210300" y="304800"/>
            <a:ext cx="1409700" cy="1409700"/>
          </a:xfrm>
          <a:prstGeom prst="noSmoking">
            <a:avLst>
              <a:gd name="adj" fmla="val 13562"/>
            </a:avLst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73391" y="2590800"/>
            <a:ext cx="1070609" cy="6857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widget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6705871" y="2590801"/>
            <a:ext cx="1157151" cy="6857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adsafe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19600" y="2597150"/>
            <a:ext cx="1903094" cy="26714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&lt;div id</a:t>
            </a:r>
            <a:r>
              <a:rPr lang="en-US" sz="16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='AD'&gt;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79175" y="4038600"/>
            <a:ext cx="1255125" cy="296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document</a:t>
            </a:r>
            <a:endParaRPr lang="en-US" sz="16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19650" y="4419601"/>
            <a:ext cx="2095500" cy="2734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&lt;div id=‘page’&gt;</a:t>
            </a:r>
            <a:endParaRPr lang="en-US" sz="16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69303" y="4813612"/>
            <a:ext cx="453391" cy="1437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43401" y="3139853"/>
            <a:ext cx="952498" cy="27349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img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&gt;</a:t>
            </a:r>
            <a:endParaRPr lang="en-US" sz="16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10200" y="3155508"/>
            <a:ext cx="952498" cy="27349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&lt;p&gt;</a:t>
            </a:r>
            <a:endParaRPr lang="en-US" sz="16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8" name="Straight Arrow Connector 27"/>
          <p:cNvCxnSpPr>
            <a:stCxn id="15" idx="1"/>
            <a:endCxn id="17" idx="3"/>
          </p:cNvCxnSpPr>
          <p:nvPr/>
        </p:nvCxnSpPr>
        <p:spPr>
          <a:xfrm flipH="1" flipV="1">
            <a:off x="6322694" y="2730721"/>
            <a:ext cx="383177" cy="2029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1"/>
            <a:endCxn id="22" idx="3"/>
          </p:cNvCxnSpPr>
          <p:nvPr/>
        </p:nvCxnSpPr>
        <p:spPr>
          <a:xfrm flipH="1">
            <a:off x="6362698" y="2933700"/>
            <a:ext cx="343173" cy="3585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7" idx="2"/>
            <a:endCxn id="21" idx="0"/>
          </p:cNvCxnSpPr>
          <p:nvPr/>
        </p:nvCxnSpPr>
        <p:spPr>
          <a:xfrm flipH="1">
            <a:off x="4819650" y="2864292"/>
            <a:ext cx="551497" cy="275561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7" idx="2"/>
            <a:endCxn id="22" idx="0"/>
          </p:cNvCxnSpPr>
          <p:nvPr/>
        </p:nvCxnSpPr>
        <p:spPr>
          <a:xfrm>
            <a:off x="5371147" y="2864292"/>
            <a:ext cx="515302" cy="291216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4" idx="1"/>
            <a:endCxn id="15" idx="3"/>
          </p:cNvCxnSpPr>
          <p:nvPr/>
        </p:nvCxnSpPr>
        <p:spPr>
          <a:xfrm flipH="1">
            <a:off x="7863022" y="2933700"/>
            <a:ext cx="21036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7620000" y="5029200"/>
            <a:ext cx="453391" cy="143725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237218" y="5029200"/>
            <a:ext cx="453391" cy="143725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603691" y="5029199"/>
            <a:ext cx="453391" cy="1437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219685" y="5029200"/>
            <a:ext cx="453391" cy="1437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7177356" y="4419600"/>
            <a:ext cx="1890444" cy="273491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&lt;div </a:t>
            </a:r>
            <a:r>
              <a:rPr lang="en-US" sz="16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id=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'AD</a:t>
            </a:r>
            <a:r>
              <a:rPr lang="en-US" sz="16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'&gt;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863022" y="4809223"/>
            <a:ext cx="453391" cy="143725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7835262" y="5791200"/>
            <a:ext cx="1213487" cy="6857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widget2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3" name="Content Placeholder 4"/>
          <p:cNvSpPr txBox="1">
            <a:spLocks/>
          </p:cNvSpPr>
          <p:nvPr/>
        </p:nvSpPr>
        <p:spPr>
          <a:xfrm>
            <a:off x="6387734" y="5791201"/>
            <a:ext cx="1157151" cy="6857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adsafe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54" name="Straight Arrow Connector 53"/>
          <p:cNvCxnSpPr>
            <a:stCxn id="52" idx="1"/>
            <a:endCxn id="53" idx="3"/>
          </p:cNvCxnSpPr>
          <p:nvPr/>
        </p:nvCxnSpPr>
        <p:spPr>
          <a:xfrm flipH="1">
            <a:off x="7544885" y="6134100"/>
            <a:ext cx="29037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819650" y="5791199"/>
            <a:ext cx="1218381" cy="6857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widget1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56" name="Straight Arrow Connector 55"/>
          <p:cNvCxnSpPr>
            <a:stCxn id="55" idx="3"/>
            <a:endCxn id="53" idx="1"/>
          </p:cNvCxnSpPr>
          <p:nvPr/>
        </p:nvCxnSpPr>
        <p:spPr>
          <a:xfrm>
            <a:off x="6038031" y="6134099"/>
            <a:ext cx="349703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urved Connector 61"/>
          <p:cNvCxnSpPr>
            <a:stCxn id="55" idx="0"/>
            <a:endCxn id="52" idx="0"/>
          </p:cNvCxnSpPr>
          <p:nvPr/>
        </p:nvCxnSpPr>
        <p:spPr>
          <a:xfrm rot="16200000" flipH="1">
            <a:off x="6935422" y="4284617"/>
            <a:ext cx="1" cy="3013165"/>
          </a:xfrm>
          <a:prstGeom prst="curvedConnector3">
            <a:avLst>
              <a:gd name="adj1" fmla="val -22860000000"/>
            </a:avLst>
          </a:prstGeom>
          <a:ln cap="flat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urved Connector 82"/>
          <p:cNvCxnSpPr>
            <a:stCxn id="14" idx="0"/>
            <a:endCxn id="17" idx="0"/>
          </p:cNvCxnSpPr>
          <p:nvPr/>
        </p:nvCxnSpPr>
        <p:spPr>
          <a:xfrm rot="16200000" flipH="1" flipV="1">
            <a:off x="6986747" y="975200"/>
            <a:ext cx="6350" cy="3237549"/>
          </a:xfrm>
          <a:prstGeom prst="curvedConnector3">
            <a:avLst>
              <a:gd name="adj1" fmla="val -360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&quot;No&quot; Symbol 40"/>
          <p:cNvSpPr/>
          <p:nvPr/>
        </p:nvSpPr>
        <p:spPr>
          <a:xfrm>
            <a:off x="6728096" y="2156096"/>
            <a:ext cx="358504" cy="358504"/>
          </a:xfrm>
          <a:prstGeom prst="noSmoking">
            <a:avLst>
              <a:gd name="adj" fmla="val 24628"/>
            </a:avLst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5-Point Star 38"/>
          <p:cNvSpPr/>
          <p:nvPr/>
        </p:nvSpPr>
        <p:spPr>
          <a:xfrm>
            <a:off x="76200" y="1143000"/>
            <a:ext cx="609600" cy="6096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/>
          <p:cNvSpPr/>
          <p:nvPr/>
        </p:nvSpPr>
        <p:spPr>
          <a:xfrm>
            <a:off x="76200" y="2667000"/>
            <a:ext cx="609600" cy="6096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loud 41"/>
          <p:cNvSpPr/>
          <p:nvPr/>
        </p:nvSpPr>
        <p:spPr>
          <a:xfrm>
            <a:off x="76200" y="3962400"/>
            <a:ext cx="609600" cy="609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rot="20026164">
            <a:off x="1294429" y="5443490"/>
            <a:ext cx="1981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RETRACTED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3657600"/>
            <a:ext cx="647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9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752600" y="381000"/>
            <a:ext cx="5638800" cy="2209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Found 2 arbitrary JavaScript execution bugs, and a number of other correctness bugs.</a:t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These were reported and fixed,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and the fixed program type-checked.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7" name="Picture 2" descr="https://lh3.googleusercontent.com/-G-GCvPUqc7I/Tk8dknK1lCI/AAAAAAAAFPg/6TQE26_kYQ8/s720/IMG_20110819_193521.jpg"/>
          <p:cNvPicPr>
            <a:picLocks noChangeAspect="1" noChangeArrowheads="1"/>
          </p:cNvPicPr>
          <p:nvPr/>
        </p:nvPicPr>
        <p:blipFill>
          <a:blip r:embed="rId2" cstate="print"/>
          <a:srcRect t="31111"/>
          <a:stretch>
            <a:fillRect/>
          </a:stretch>
        </p:blipFill>
        <p:spPr bwMode="auto">
          <a:xfrm>
            <a:off x="1219200" y="3048000"/>
            <a:ext cx="6858000" cy="3543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4593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1" grpId="0" animBg="1"/>
      <p:bldP spid="39" grpId="0" animBg="1"/>
      <p:bldP spid="40" grpId="0" animBg="1"/>
      <p:bldP spid="42" grpId="0" animBg="1"/>
      <p:bldP spid="44" grpId="0" animBg="1"/>
      <p:bldP spid="9" grpId="0"/>
      <p:bldP spid="5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whence types?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Typed JavaScript </a:t>
            </a:r>
            <a:br>
              <a:rPr lang="en-US" dirty="0" smtClean="0"/>
            </a:br>
            <a:r>
              <a:rPr lang="en-US" dirty="0" smtClean="0"/>
              <a:t>from </a:t>
            </a:r>
            <a:r>
              <a:rPr lang="en-US" dirty="0" err="1" smtClean="0"/>
              <a:t>Guha’s</a:t>
            </a:r>
            <a:r>
              <a:rPr lang="en-US" dirty="0" smtClean="0"/>
              <a:t> PhD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B9B4-E359-46EF-8323-4D1FC0BA455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10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Hidden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eval</a:t>
            </a:r>
            <a:r>
              <a:rPr lang="en-US" dirty="0" err="1" smtClean="0"/>
              <a:t>s</a:t>
            </a:r>
            <a:r>
              <a:rPr lang="en-US" dirty="0" smtClean="0"/>
              <a:t>, e.g.,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setTimeout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function f() {alert(`Hello’);}</a:t>
            </a:r>
          </a:p>
          <a:p>
            <a:pPr>
              <a:buNone/>
            </a:pP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setTimeout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(f, 1000);</a:t>
            </a:r>
          </a:p>
          <a:p>
            <a:pPr>
              <a:buNone/>
            </a:pP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a = “alert(`Hello’)”;</a:t>
            </a:r>
          </a:p>
          <a:p>
            <a:pPr>
              <a:buNone/>
            </a:pP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setTimeout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(a, 1000);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B9B4-E359-46EF-8323-4D1FC0BA455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718608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later: function(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cb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, time) 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/*: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Widget × Widget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  <a:sym typeface="Symbol"/>
              </a:rPr>
              <a:t> Widget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*/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setTimeout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cb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, time);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4027944"/>
            <a:ext cx="80772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later: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function(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cb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time) 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/*: Widget × Widget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  <a:sym typeface="Symbol"/>
              </a:rPr>
              <a:t> Widget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*/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if(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typeof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cb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=== "function") {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setTimeout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cb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time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); }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323671"/>
            <a:ext cx="80772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Global : {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eval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: </a:t>
            </a:r>
            <a:r>
              <a:rPr lang="en-US" b="1" dirty="0" smtClean="0"/>
              <a:t>☠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setTimeout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: (Widget × … </a:t>
            </a:r>
            <a:r>
              <a:rPr lang="en-US" b="1" dirty="0" smtClean="0">
                <a:latin typeface="Courier New" pitchFamily="49" charset="0"/>
                <a:cs typeface="Courier New" pitchFamily="49" charset="0"/>
                <a:sym typeface="Symbol"/>
              </a:rPr>
              <a:t>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Widget) × Widget </a:t>
            </a:r>
            <a:r>
              <a:rPr lang="en-US" b="1" dirty="0" smtClean="0">
                <a:latin typeface="Courier New" pitchFamily="49" charset="0"/>
                <a:cs typeface="Courier New" pitchFamily="49" charset="0"/>
                <a:sym typeface="Symbol"/>
              </a:rPr>
              <a:t> Widget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  <a:sym typeface="Symbol"/>
              </a:rPr>
              <a:t>}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2743200" y="2514600"/>
            <a:ext cx="2895600" cy="381000"/>
          </a:xfrm>
          <a:prstGeom prst="wedgeRoundRectCallout">
            <a:avLst>
              <a:gd name="adj1" fmla="val -86012"/>
              <a:gd name="adj2" fmla="val -68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Includes non-functions …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304800" y="3505200"/>
            <a:ext cx="2895600" cy="381000"/>
          </a:xfrm>
          <a:prstGeom prst="wedgeRoundRectCallout">
            <a:avLst>
              <a:gd name="adj1" fmla="val 45191"/>
              <a:gd name="adj2" fmla="val -131787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 so it fails to </a:t>
            </a:r>
            <a:r>
              <a:rPr lang="en-US" dirty="0" err="1" smtClean="0"/>
              <a:t>typecheck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3733800" y="6096000"/>
            <a:ext cx="4343400" cy="381000"/>
          </a:xfrm>
          <a:prstGeom prst="wedgeRoundRectCallout">
            <a:avLst>
              <a:gd name="adj1" fmla="val -54206"/>
              <a:gd name="adj2" fmla="val -117501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Typechecks</a:t>
            </a:r>
            <a:r>
              <a:rPr lang="en-US" dirty="0" smtClean="0"/>
              <a:t> because type has </a:t>
            </a:r>
            <a:r>
              <a:rPr lang="en-US" b="1" dirty="0" smtClean="0"/>
              <a:t>narrowed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07333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3.google.com/images?q=tbn:ANd9GcQSK3VLeF2G0LvrSlGGart9lgvyWJXhTn9KubnUX1ijxIZlCV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85800"/>
            <a:ext cx="2286000" cy="1424726"/>
          </a:xfrm>
          <a:prstGeom prst="rect">
            <a:avLst/>
          </a:prstGeom>
          <a:noFill/>
        </p:spPr>
      </p:pic>
      <p:pic>
        <p:nvPicPr>
          <p:cNvPr id="1028" name="Picture 4" descr="https://encrypted-tbn2.google.com/images?q=tbn:ANd9GcSJQA6wf71v68V7lhrdyqxaTHDhqFKGovY5-6dI_4WFbdlziKfPl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685800"/>
            <a:ext cx="1895475" cy="2409826"/>
          </a:xfrm>
          <a:prstGeom prst="rect">
            <a:avLst/>
          </a:prstGeom>
          <a:noFill/>
        </p:spPr>
      </p:pic>
      <p:pic>
        <p:nvPicPr>
          <p:cNvPr id="1032" name="Picture 8" descr="https://encrypted-tbn3.google.com/images?q=tbn:ANd9GcRaTeeJDj4BzMTIhdnorr741IGETFbmza7hZf75G9iLuwEkq3h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5675" y="685800"/>
            <a:ext cx="2143125" cy="2143125"/>
          </a:xfrm>
          <a:prstGeom prst="rect">
            <a:avLst/>
          </a:prstGeom>
          <a:noFill/>
        </p:spPr>
      </p:pic>
      <p:pic>
        <p:nvPicPr>
          <p:cNvPr id="1034" name="Picture 10" descr="https://encrypted-tbn3.google.com/images?q=tbn:ANd9GcT_GJ1TzuJJtx0Z63wlFNiUV8U7eh0vS_T1X8rGgBS94Q1p4DUOC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4324349"/>
            <a:ext cx="2466975" cy="1847851"/>
          </a:xfrm>
          <a:prstGeom prst="rect">
            <a:avLst/>
          </a:prstGeom>
          <a:noFill/>
        </p:spPr>
      </p:pic>
      <p:pic>
        <p:nvPicPr>
          <p:cNvPr id="1036" name="Picture 12" descr="https://encrypted-tbn1.google.com/images?q=tbn:ANd9GcSHVHFOgh3Vvx1PASc5XQxFlKyV1D2ryUzUA9-jKTP0794mPg4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4331824"/>
            <a:ext cx="2057400" cy="184037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447800" y="3352800"/>
            <a:ext cx="5943600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JavaScript is the new x86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B9B4-E359-46EF-8323-4D1FC0BA455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675144"/>
            <a:ext cx="80772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later: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function(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cb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time) 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/*: Widget × Widget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  <a:sym typeface="Symbol"/>
              </a:rPr>
              <a:t> Widget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*/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if(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typeof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cb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=== "function") {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setTimeout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cb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time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); }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219961" y="2895600"/>
            <a:ext cx="4714239" cy="1905000"/>
            <a:chOff x="2133600" y="3962400"/>
            <a:chExt cx="5181600" cy="1905000"/>
          </a:xfrm>
          <a:solidFill>
            <a:schemeClr val="accent6"/>
          </a:solidFill>
        </p:grpSpPr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2133600" y="3962400"/>
              <a:ext cx="5181600" cy="1905000"/>
            </a:xfrm>
            <a:prstGeom prst="rect">
              <a:avLst/>
            </a:prstGeom>
            <a:grpFill/>
          </p:spPr>
          <p:txBody>
            <a:bodyPr vert="horz" lIns="91440" tIns="45720" rIns="91440" bIns="45720" rtlCol="0">
              <a:normAutofit fontScale="70000" lnSpcReduction="20000"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Widget := Number + String + Boolean +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         Undefined + Null +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           * : Widget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           __nodes__ : Array&lt;Node&gt;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           caller : 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☠</a:t>
              </a:r>
              <a:endPara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           prototype : 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☠</a:t>
              </a:r>
              <a:endPara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           …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            code : Widget × … </a:t>
              </a: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  <a:sym typeface="Symbol"/>
                </a:rPr>
                <a:t> Widget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b="1" dirty="0" smtClean="0">
                  <a:latin typeface="Courier New" pitchFamily="49" charset="0"/>
                  <a:cs typeface="Courier New" pitchFamily="49" charset="0"/>
                  <a:sym typeface="Symbol"/>
                </a:rPr>
                <a:t>            </a:t>
              </a: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  <a:sym typeface="Symbol"/>
                </a:rPr>
                <a:t>__proto__ : Object + Array + …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12" name="Left Brace 11"/>
            <p:cNvSpPr/>
            <p:nvPr/>
          </p:nvSpPr>
          <p:spPr>
            <a:xfrm>
              <a:off x="2921000" y="4362450"/>
              <a:ext cx="431800" cy="1428750"/>
            </a:xfrm>
            <a:prstGeom prst="leftBrac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Brace 12"/>
            <p:cNvSpPr/>
            <p:nvPr/>
          </p:nvSpPr>
          <p:spPr>
            <a:xfrm>
              <a:off x="6740088" y="4362450"/>
              <a:ext cx="431800" cy="1428750"/>
            </a:xfrm>
            <a:prstGeom prst="rightBrac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urved Left Arrow 18"/>
          <p:cNvSpPr/>
          <p:nvPr/>
        </p:nvSpPr>
        <p:spPr>
          <a:xfrm>
            <a:off x="6172200" y="1828800"/>
            <a:ext cx="1447800" cy="2895600"/>
          </a:xfrm>
          <a:prstGeom prst="curvedLeftArrow">
            <a:avLst/>
          </a:prstGeom>
          <a:solidFill>
            <a:schemeClr val="accent4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5105400"/>
            <a:ext cx="80772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if(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typeof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cb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=== "function") {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setTimeout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i="1" dirty="0" smtClean="0">
                <a:latin typeface="Courier New" pitchFamily="49" charset="0"/>
                <a:cs typeface="Courier New" pitchFamily="49" charset="0"/>
              </a:rPr>
              <a:t>CAST </a:t>
            </a:r>
            <a:r>
              <a:rPr lang="en-US" sz="2400" b="1" i="1" u="sng" dirty="0" smtClean="0">
                <a:latin typeface="Courier New" pitchFamily="49" charset="0"/>
                <a:cs typeface="Courier New" pitchFamily="49" charset="0"/>
              </a:rPr>
              <a:t>Widget </a:t>
            </a:r>
            <a:r>
              <a:rPr lang="en-US" sz="2400" b="1" u="sng" dirty="0" smtClean="0">
                <a:latin typeface="Courier New" pitchFamily="49" charset="0"/>
                <a:cs typeface="Courier New" pitchFamily="49" charset="0"/>
              </a:rPr>
              <a:t>× … </a:t>
            </a:r>
            <a:r>
              <a:rPr lang="en-US" sz="2400" b="1" i="1" u="sng" dirty="0" smtClean="0">
                <a:latin typeface="Courier New" pitchFamily="49" charset="0"/>
                <a:cs typeface="Courier New" pitchFamily="49" charset="0"/>
                <a:sym typeface="Symbol"/>
              </a:rPr>
              <a:t> Widget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cb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, 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           time); }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07333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Casting </a:t>
            </a:r>
            <a:r>
              <a:rPr lang="en-US" dirty="0" smtClean="0"/>
              <a:t>is an operation between </a:t>
            </a:r>
            <a:r>
              <a:rPr lang="en-US" b="1" dirty="0" smtClean="0"/>
              <a:t>types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But JavaScript (and Scheme, Python, …)</a:t>
            </a:r>
            <a:br>
              <a:rPr lang="en-US" dirty="0" smtClean="0"/>
            </a:br>
            <a:r>
              <a:rPr lang="en-US" dirty="0" smtClean="0"/>
              <a:t>have only </a:t>
            </a:r>
            <a:r>
              <a:rPr lang="en-US" i="1" dirty="0" smtClean="0"/>
              <a:t>tags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Tag = “number” | “string” | …</a:t>
            </a:r>
          </a:p>
          <a:p>
            <a:pPr>
              <a:buNone/>
            </a:pPr>
            <a:r>
              <a:rPr lang="en-US" dirty="0" smtClean="0"/>
              <a:t>	    </a:t>
            </a:r>
            <a:r>
              <a:rPr lang="en-US" strike="sngStrike" dirty="0" smtClean="0"/>
              <a:t>| {field: T, …}</a:t>
            </a:r>
            <a:r>
              <a:rPr lang="en-US" dirty="0" smtClean="0"/>
              <a:t>		“object” </a:t>
            </a:r>
          </a:p>
          <a:p>
            <a:pPr>
              <a:buNone/>
            </a:pPr>
            <a:r>
              <a:rPr lang="en-US" dirty="0" smtClean="0"/>
              <a:t>	    </a:t>
            </a:r>
            <a:r>
              <a:rPr lang="en-US" strike="sngStrike" dirty="0" smtClean="0"/>
              <a:t>| T </a:t>
            </a:r>
            <a:r>
              <a:rPr lang="en-US" strike="sngStrike" dirty="0" smtClean="0">
                <a:sym typeface="Symbol" pitchFamily="18" charset="2"/>
              </a:rPr>
              <a:t> …</a:t>
            </a:r>
            <a:r>
              <a:rPr lang="en-US" strike="sngStrike" dirty="0" smtClean="0"/>
              <a:t> -&gt; T</a:t>
            </a:r>
            <a:r>
              <a:rPr lang="en-US" dirty="0" smtClean="0"/>
              <a:t>		“function”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en-US" i="1" dirty="0" smtClean="0"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C8F3-B64A-40E3-82CE-8DD9059D23AF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72200" y="3886200"/>
            <a:ext cx="2057400" cy="156966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typeof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should really be called</a:t>
            </a:r>
            <a:br>
              <a:rPr lang="en-US" sz="2400" dirty="0" smtClean="0"/>
            </a:b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tagof</a:t>
            </a:r>
            <a:r>
              <a:rPr lang="en-US" sz="2400" dirty="0" smtClean="0"/>
              <a:t> …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31838"/>
            <a:ext cx="8229600" cy="544036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b="1" dirty="0" err="1">
                <a:latin typeface="Courier New" pitchFamily="49" charset="0"/>
              </a:rPr>
              <a:t>var</a:t>
            </a:r>
            <a:r>
              <a:rPr lang="en-US" sz="2000" b="1" dirty="0">
                <a:latin typeface="Courier New" pitchFamily="49" charset="0"/>
              </a:rPr>
              <a:t> slice = function (</a:t>
            </a:r>
            <a:r>
              <a:rPr lang="en-US" sz="2000" b="1" dirty="0" err="1">
                <a:latin typeface="Courier New" pitchFamily="49" charset="0"/>
              </a:rPr>
              <a:t>arr</a:t>
            </a:r>
            <a:r>
              <a:rPr lang="en-US" sz="2000" b="1" dirty="0">
                <a:latin typeface="Courier New" pitchFamily="49" charset="0"/>
              </a:rPr>
              <a:t>, start, stop) </a:t>
            </a:r>
            <a:r>
              <a:rPr lang="en-US" sz="2000" b="1" dirty="0" smtClean="0">
                <a:latin typeface="Courier New" pitchFamily="49" charset="0"/>
              </a:rPr>
              <a:t>{</a:t>
            </a:r>
            <a:endParaRPr lang="en-US" sz="2000" b="1" dirty="0" smtClean="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 b="1" dirty="0" smtClean="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  </a:t>
            </a:r>
            <a:r>
              <a:rPr lang="en-US" sz="2000" b="1" dirty="0" err="1" smtClean="0">
                <a:latin typeface="Courier New" pitchFamily="49" charset="0"/>
              </a:rPr>
              <a:t>var</a:t>
            </a:r>
            <a:r>
              <a:rPr lang="en-US" sz="2000" b="1" dirty="0" smtClean="0">
                <a:latin typeface="Courier New" pitchFamily="49" charset="0"/>
              </a:rPr>
              <a:t> result = [];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for 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var</a:t>
            </a:r>
            <a:r>
              <a:rPr lang="en-US" sz="2000" b="1" dirty="0">
                <a:latin typeface="Courier New" pitchFamily="49" charset="0"/>
              </a:rPr>
              <a:t> i = 0</a:t>
            </a:r>
            <a:r>
              <a:rPr lang="en-US" sz="2000" b="1" dirty="0" smtClean="0">
                <a:latin typeface="Courier New" pitchFamily="49" charset="0"/>
              </a:rPr>
              <a:t>; </a:t>
            </a:r>
            <a:r>
              <a:rPr lang="en-US" sz="2000" b="1" dirty="0">
                <a:latin typeface="Courier New" pitchFamily="49" charset="0"/>
              </a:rPr>
              <a:t>i </a:t>
            </a:r>
            <a:r>
              <a:rPr lang="en-US" sz="2000" b="1" dirty="0" smtClean="0">
                <a:latin typeface="Courier New" pitchFamily="49" charset="0"/>
              </a:rPr>
              <a:t>&lt;= stop </a:t>
            </a:r>
            <a:r>
              <a:rPr lang="en-US" sz="2000" b="1" dirty="0">
                <a:latin typeface="Courier New" pitchFamily="49" charset="0"/>
              </a:rPr>
              <a:t>- start; i++) </a:t>
            </a:r>
            <a:r>
              <a:rPr lang="en-US" sz="2000" b="1" dirty="0" smtClean="0">
                <a:latin typeface="Courier New" pitchFamily="49" charset="0"/>
              </a:rPr>
              <a:t>{</a:t>
            </a:r>
            <a:endParaRPr lang="en-US" sz="2000" b="1" dirty="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   </a:t>
            </a:r>
            <a:r>
              <a:rPr lang="en-US" sz="2000" b="1" dirty="0" smtClean="0">
                <a:latin typeface="Courier New" pitchFamily="49" charset="0"/>
              </a:rPr>
              <a:t>result[i</a:t>
            </a:r>
            <a:r>
              <a:rPr lang="en-US" sz="2000" b="1" dirty="0">
                <a:latin typeface="Courier New" pitchFamily="49" charset="0"/>
              </a:rPr>
              <a:t>] = </a:t>
            </a:r>
            <a:r>
              <a:rPr lang="en-US" sz="2000" b="1" dirty="0" err="1" smtClean="0">
                <a:latin typeface="Courier New" pitchFamily="49" charset="0"/>
              </a:rPr>
              <a:t>arr</a:t>
            </a:r>
            <a:r>
              <a:rPr lang="en-US" sz="2000" b="1" dirty="0" smtClean="0">
                <a:latin typeface="Courier New" pitchFamily="49" charset="0"/>
              </a:rPr>
              <a:t>[start + i];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}</a:t>
            </a:r>
            <a:endParaRPr lang="en-US" sz="2000" b="1" dirty="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  </a:t>
            </a:r>
            <a:r>
              <a:rPr lang="en-US" sz="2000" b="1" dirty="0">
                <a:latin typeface="Courier New" pitchFamily="49" charset="0"/>
              </a:rPr>
              <a:t>return </a:t>
            </a:r>
            <a:r>
              <a:rPr lang="en-US" sz="2000" b="1" dirty="0" smtClean="0">
                <a:latin typeface="Courier New" pitchFamily="49" charset="0"/>
              </a:rPr>
              <a:t>result;</a:t>
            </a:r>
            <a:endParaRPr lang="en-US" sz="2000" b="1" dirty="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} </a:t>
            </a:r>
            <a:endParaRPr lang="en-US" sz="2000" b="1" dirty="0" smtClean="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 b="1" dirty="0" smtClean="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	slice([5, 7, 11, 13], 0, 2)</a:t>
            </a:r>
          </a:p>
          <a:p>
            <a:pPr>
              <a:lnSpc>
                <a:spcPct val="80000"/>
              </a:lnSpc>
              <a:buFont typeface="Wingdings" pitchFamily="2" charset="2"/>
              <a:buChar char="à"/>
            </a:pPr>
            <a:r>
              <a:rPr lang="en-US" sz="2000" b="1" dirty="0" smtClean="0">
                <a:latin typeface="Courier New" pitchFamily="49" charset="0"/>
                <a:sym typeface="Wingdings" pitchFamily="2" charset="2"/>
              </a:rPr>
              <a:t>[5, 7, 11]</a:t>
            </a:r>
          </a:p>
          <a:p>
            <a:pPr>
              <a:lnSpc>
                <a:spcPct val="80000"/>
              </a:lnSpc>
              <a:buNone/>
            </a:pPr>
            <a:r>
              <a:rPr lang="en-US" sz="2000" b="1" dirty="0" smtClean="0">
                <a:latin typeface="Courier New" pitchFamily="49" charset="0"/>
                <a:sym typeface="Wingdings" pitchFamily="2" charset="2"/>
              </a:rPr>
              <a:t>	slice([5, 7, 11, 13],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C8F3-B64A-40E3-82CE-8DD9059D23AF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Cloud Callout 6"/>
          <p:cNvSpPr/>
          <p:nvPr/>
        </p:nvSpPr>
        <p:spPr>
          <a:xfrm>
            <a:off x="5644863" y="3429000"/>
            <a:ext cx="2914279" cy="1481410"/>
          </a:xfrm>
          <a:prstGeom prst="cloudCallout">
            <a:avLst>
              <a:gd name="adj1" fmla="val -80231"/>
              <a:gd name="adj2" fmla="val 3215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ysClr val="windowText" lastClr="000000"/>
                </a:solidFill>
              </a:rPr>
              <a:t>a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rity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mismatch error?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471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533400" y="5562600"/>
            <a:ext cx="1752600" cy="4572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762000" y="1219200"/>
            <a:ext cx="5486400" cy="12192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cs typeface="Arial" charset="0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31838"/>
            <a:ext cx="8229600" cy="544036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b="1" dirty="0" err="1" smtClean="0">
                <a:latin typeface="Courier New" pitchFamily="49" charset="0"/>
              </a:rPr>
              <a:t>var</a:t>
            </a:r>
            <a:r>
              <a:rPr lang="en-US" sz="2000" b="1" dirty="0" smtClean="0">
                <a:latin typeface="Courier New" pitchFamily="49" charset="0"/>
              </a:rPr>
              <a:t> slice = function (</a:t>
            </a:r>
            <a:r>
              <a:rPr lang="en-US" sz="2000" b="1" dirty="0" err="1" smtClean="0">
                <a:latin typeface="Courier New" pitchFamily="49" charset="0"/>
              </a:rPr>
              <a:t>arr</a:t>
            </a:r>
            <a:r>
              <a:rPr lang="en-US" sz="2000" b="1" dirty="0" smtClean="0">
                <a:latin typeface="Courier New" pitchFamily="49" charset="0"/>
              </a:rPr>
              <a:t>, start, stop) {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b="1" dirty="0" smtClean="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  if (</a:t>
            </a:r>
            <a:r>
              <a:rPr lang="en-US" sz="2000" b="1" dirty="0" err="1" smtClean="0">
                <a:latin typeface="Courier New" pitchFamily="49" charset="0"/>
              </a:rPr>
              <a:t>typeof</a:t>
            </a:r>
            <a:r>
              <a:rPr lang="en-US" sz="2000" b="1" dirty="0" smtClean="0">
                <a:latin typeface="Courier New" pitchFamily="49" charset="0"/>
              </a:rPr>
              <a:t> stop === "undefined")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    stop = </a:t>
            </a:r>
            <a:r>
              <a:rPr lang="en-US" sz="2000" b="1" dirty="0" err="1" smtClean="0">
                <a:latin typeface="Courier New" pitchFamily="49" charset="0"/>
              </a:rPr>
              <a:t>arr.length</a:t>
            </a:r>
            <a:r>
              <a:rPr lang="en-US" sz="2000" b="1" dirty="0" smtClean="0">
                <a:latin typeface="Courier New" pitchFamily="49" charset="0"/>
              </a:rPr>
              <a:t> – 1;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  }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b="1" dirty="0" smtClean="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  </a:t>
            </a:r>
            <a:r>
              <a:rPr lang="en-US" sz="2000" b="1" dirty="0" err="1" smtClean="0">
                <a:latin typeface="Courier New" pitchFamily="49" charset="0"/>
              </a:rPr>
              <a:t>var</a:t>
            </a:r>
            <a:r>
              <a:rPr lang="en-US" sz="2000" b="1" dirty="0" smtClean="0">
                <a:latin typeface="Courier New" pitchFamily="49" charset="0"/>
              </a:rPr>
              <a:t> result = [];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  for (</a:t>
            </a:r>
            <a:r>
              <a:rPr lang="en-US" sz="2000" b="1" dirty="0" err="1" smtClean="0">
                <a:latin typeface="Courier New" pitchFamily="49" charset="0"/>
              </a:rPr>
              <a:t>var</a:t>
            </a:r>
            <a:r>
              <a:rPr lang="en-US" sz="2000" b="1" dirty="0" smtClean="0">
                <a:latin typeface="Courier New" pitchFamily="49" charset="0"/>
              </a:rPr>
              <a:t> i = 0; i &lt;= stop - start; i++)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    result[i] = </a:t>
            </a:r>
            <a:r>
              <a:rPr lang="en-US" sz="2000" b="1" dirty="0" err="1" smtClean="0">
                <a:latin typeface="Courier New" pitchFamily="49" charset="0"/>
              </a:rPr>
              <a:t>arr</a:t>
            </a:r>
            <a:r>
              <a:rPr lang="en-US" sz="2000" b="1" dirty="0" smtClean="0">
                <a:latin typeface="Courier New" pitchFamily="49" charset="0"/>
              </a:rPr>
              <a:t>[start + i];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  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  return result;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}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b="1" dirty="0" smtClean="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	slice([5, 7, 11, 13], 0, 2)</a:t>
            </a:r>
          </a:p>
          <a:p>
            <a:pPr>
              <a:lnSpc>
                <a:spcPct val="80000"/>
              </a:lnSpc>
              <a:buFont typeface="Wingdings" pitchFamily="2" charset="2"/>
              <a:buChar char="à"/>
            </a:pPr>
            <a:r>
              <a:rPr lang="en-US" sz="2000" b="1" dirty="0" smtClean="0">
                <a:latin typeface="Courier New" pitchFamily="49" charset="0"/>
                <a:sym typeface="Wingdings" pitchFamily="2" charset="2"/>
              </a:rPr>
              <a:t>[5, 7, 11]</a:t>
            </a:r>
          </a:p>
          <a:p>
            <a:pPr>
              <a:lnSpc>
                <a:spcPct val="80000"/>
              </a:lnSpc>
              <a:buNone/>
            </a:pPr>
            <a:r>
              <a:rPr lang="en-US" sz="2000" b="1" dirty="0" smtClean="0">
                <a:latin typeface="Courier New" pitchFamily="49" charset="0"/>
                <a:sym typeface="Wingdings" pitchFamily="2" charset="2"/>
              </a:rPr>
              <a:t>	slice([5, 7, 11, 13], 2)</a:t>
            </a:r>
          </a:p>
          <a:p>
            <a:pPr>
              <a:lnSpc>
                <a:spcPct val="80000"/>
              </a:lnSpc>
              <a:buNone/>
            </a:pPr>
            <a:r>
              <a:rPr lang="en-US" sz="2000" b="1" dirty="0" smtClean="0">
                <a:latin typeface="Courier New" pitchFamily="49" charset="0"/>
                <a:sym typeface="Wingdings" pitchFamily="2" charset="2"/>
              </a:rPr>
              <a:t> [11, 13]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C8F3-B64A-40E3-82CE-8DD9059D23AF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5867400" y="1589314"/>
            <a:ext cx="2514600" cy="442674"/>
          </a:xfrm>
          <a:prstGeom prst="wedgeRoundRectCallout">
            <a:avLst>
              <a:gd name="adj1" fmla="val -94735"/>
              <a:gd name="adj2" fmla="val -42848"/>
              <a:gd name="adj3" fmla="val 16667"/>
            </a:avLst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stop: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Undef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5867400" y="2217063"/>
            <a:ext cx="2514600" cy="442674"/>
          </a:xfrm>
          <a:prstGeom prst="wedgeRoundRectCallout">
            <a:avLst>
              <a:gd name="adj1" fmla="val -99930"/>
              <a:gd name="adj2" fmla="val -72356"/>
              <a:gd name="adj3" fmla="val 16667"/>
            </a:avLst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stop: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Num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5214257" y="197107"/>
            <a:ext cx="3015343" cy="442674"/>
          </a:xfrm>
          <a:prstGeom prst="wedgeRoundRectCallout">
            <a:avLst>
              <a:gd name="adj1" fmla="val -16384"/>
              <a:gd name="adj2" fmla="val 88303"/>
              <a:gd name="adj3" fmla="val 16667"/>
            </a:avLst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stop: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Num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  <a:ea typeface="DejaVu Sans Mono" pitchFamily="49" charset="0"/>
                <a:cs typeface="Courier New" pitchFamily="49" charset="0"/>
                <a:sym typeface="Symbol"/>
              </a:rPr>
              <a:t>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Undef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5867400" y="3214926"/>
            <a:ext cx="2514600" cy="442674"/>
          </a:xfrm>
          <a:prstGeom prst="wedgeRoundRectCallout">
            <a:avLst>
              <a:gd name="adj1" fmla="val -99930"/>
              <a:gd name="adj2" fmla="val -72356"/>
              <a:gd name="adj3" fmla="val 16667"/>
            </a:avLst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stop: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Num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768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838200" y="2205335"/>
            <a:ext cx="3657600" cy="46166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cs typeface="Arial" charset="0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31838"/>
            <a:ext cx="8229600" cy="544036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b="1" dirty="0" err="1" smtClean="0">
                <a:latin typeface="Courier New" pitchFamily="49" charset="0"/>
              </a:rPr>
              <a:t>var</a:t>
            </a:r>
            <a:r>
              <a:rPr lang="en-US" sz="2000" b="1" dirty="0" smtClean="0">
                <a:latin typeface="Courier New" pitchFamily="49" charset="0"/>
              </a:rPr>
              <a:t> slice = function (</a:t>
            </a:r>
            <a:r>
              <a:rPr lang="en-US" sz="2000" b="1" dirty="0" err="1" smtClean="0">
                <a:latin typeface="Courier New" pitchFamily="49" charset="0"/>
              </a:rPr>
              <a:t>arr</a:t>
            </a:r>
            <a:r>
              <a:rPr lang="en-US" sz="2000" b="1" dirty="0" smtClean="0">
                <a:latin typeface="Courier New" pitchFamily="49" charset="0"/>
              </a:rPr>
              <a:t>, start, stop) {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b="1" dirty="0" smtClean="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  if (</a:t>
            </a:r>
            <a:r>
              <a:rPr lang="en-US" sz="2000" b="1" dirty="0" err="1" smtClean="0">
                <a:latin typeface="Courier New" pitchFamily="49" charset="0"/>
              </a:rPr>
              <a:t>typeof</a:t>
            </a:r>
            <a:r>
              <a:rPr lang="en-US" sz="2000" b="1" dirty="0" smtClean="0">
                <a:latin typeface="Courier New" pitchFamily="49" charset="0"/>
              </a:rPr>
              <a:t> stop === "undefined")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    stop = </a:t>
            </a:r>
            <a:r>
              <a:rPr lang="en-US" sz="2000" b="1" dirty="0" err="1" smtClean="0">
                <a:latin typeface="Courier New" pitchFamily="49" charset="0"/>
              </a:rPr>
              <a:t>arr.length</a:t>
            </a:r>
            <a:r>
              <a:rPr lang="en-US" sz="2000" b="1" dirty="0" smtClean="0">
                <a:latin typeface="Courier New" pitchFamily="49" charset="0"/>
              </a:rPr>
              <a:t> – 1;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  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  stop = CAST </a:t>
            </a:r>
            <a:r>
              <a:rPr lang="en-US" sz="2000" b="1" i="1" u="sng" dirty="0" smtClean="0">
                <a:latin typeface="Courier New" pitchFamily="49" charset="0"/>
              </a:rPr>
              <a:t>Number</a:t>
            </a:r>
            <a:r>
              <a:rPr lang="en-US" sz="2000" b="1" dirty="0" smtClean="0">
                <a:latin typeface="Courier New" pitchFamily="49" charset="0"/>
              </a:rPr>
              <a:t> stop;</a:t>
            </a:r>
            <a:endParaRPr lang="en-US" sz="2000" b="1" dirty="0" smtClean="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  </a:t>
            </a:r>
            <a:r>
              <a:rPr lang="en-US" sz="2000" b="1" dirty="0" err="1" smtClean="0">
                <a:latin typeface="Courier New" pitchFamily="49" charset="0"/>
              </a:rPr>
              <a:t>var</a:t>
            </a:r>
            <a:r>
              <a:rPr lang="en-US" sz="2000" b="1" dirty="0" smtClean="0">
                <a:latin typeface="Courier New" pitchFamily="49" charset="0"/>
              </a:rPr>
              <a:t> result = [];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  for (</a:t>
            </a:r>
            <a:r>
              <a:rPr lang="en-US" sz="2000" b="1" dirty="0" err="1" smtClean="0">
                <a:latin typeface="Courier New" pitchFamily="49" charset="0"/>
              </a:rPr>
              <a:t>var</a:t>
            </a:r>
            <a:r>
              <a:rPr lang="en-US" sz="2000" b="1" dirty="0" smtClean="0">
                <a:latin typeface="Courier New" pitchFamily="49" charset="0"/>
              </a:rPr>
              <a:t> i = 0; i &lt;= stop - start; i++)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    </a:t>
            </a:r>
            <a:r>
              <a:rPr lang="en-US" sz="2000" b="1" dirty="0" smtClean="0">
                <a:latin typeface="Courier New" pitchFamily="49" charset="0"/>
              </a:rPr>
              <a:t>result[</a:t>
            </a:r>
            <a:r>
              <a:rPr lang="en-US" sz="2000" b="1" dirty="0" err="1" smtClean="0">
                <a:latin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</a:rPr>
              <a:t>] = </a:t>
            </a:r>
            <a:r>
              <a:rPr lang="en-US" sz="2000" b="1" dirty="0" err="1" smtClean="0">
                <a:latin typeface="Courier New" pitchFamily="49" charset="0"/>
              </a:rPr>
              <a:t>arr</a:t>
            </a:r>
            <a:r>
              <a:rPr lang="en-US" sz="2000" b="1" dirty="0" smtClean="0">
                <a:latin typeface="Courier New" pitchFamily="49" charset="0"/>
              </a:rPr>
              <a:t>[start + </a:t>
            </a:r>
            <a:r>
              <a:rPr lang="en-US" sz="2000" b="1" dirty="0" err="1" smtClean="0">
                <a:latin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</a:rPr>
              <a:t>];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  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  return result;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} </a:t>
            </a:r>
            <a:endParaRPr lang="en-US" sz="2000" b="1" dirty="0" smtClean="0">
              <a:latin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C8F3-B64A-40E3-82CE-8DD9059D23AF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9600" y="4572000"/>
            <a:ext cx="7924800" cy="1200329"/>
          </a:xfrm>
          <a:prstGeom prst="rect">
            <a:avLst/>
          </a:prstGeom>
          <a:solidFill>
            <a:schemeClr val="accent4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Note: Casting is an operation between </a:t>
            </a:r>
            <a:r>
              <a:rPr lang="en-US" sz="2400" b="1" dirty="0" smtClean="0"/>
              <a:t>types</a:t>
            </a:r>
            <a:r>
              <a:rPr lang="en-US" sz="2400" dirty="0" smtClean="0"/>
              <a:t>;</a:t>
            </a:r>
            <a:br>
              <a:rPr lang="en-US" sz="2400" dirty="0" smtClean="0"/>
            </a:br>
            <a:r>
              <a:rPr lang="en-US" sz="2400" dirty="0" smtClean="0"/>
              <a:t>“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typeof</a:t>
            </a:r>
            <a:r>
              <a:rPr lang="en-US" sz="2400" dirty="0" smtClean="0"/>
              <a:t>” (JavaScript, Python, Scheme, …) inspects </a:t>
            </a:r>
            <a:r>
              <a:rPr lang="en-US" sz="2400" b="1" dirty="0" smtClean="0"/>
              <a:t>tags</a:t>
            </a:r>
            <a:r>
              <a:rPr lang="en-US" sz="2400" dirty="0" smtClean="0"/>
              <a:t>;</a:t>
            </a:r>
            <a:br>
              <a:rPr lang="en-US" sz="2400" dirty="0" smtClean="0"/>
            </a:br>
            <a:r>
              <a:rPr lang="en-US" sz="2400" dirty="0" smtClean="0"/>
              <a:t>thus we need to relate </a:t>
            </a:r>
            <a:r>
              <a:rPr lang="en-US" sz="2400" b="1" dirty="0" smtClean="0"/>
              <a:t>static types</a:t>
            </a:r>
            <a:r>
              <a:rPr lang="en-US" sz="2400" dirty="0" smtClean="0"/>
              <a:t> with </a:t>
            </a:r>
            <a:r>
              <a:rPr lang="en-US" sz="2400" b="1" dirty="0" smtClean="0"/>
              <a:t>dynamic tags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94768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57587739"/>
              </p:ext>
            </p:extLst>
          </p:nvPr>
        </p:nvGraphicFramePr>
        <p:xfrm>
          <a:off x="228600" y="1742441"/>
          <a:ext cx="8610600" cy="3286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219200"/>
                <a:gridCol w="1153160"/>
                <a:gridCol w="1066887"/>
                <a:gridCol w="1139584"/>
                <a:gridCol w="1123493"/>
                <a:gridCol w="1155676"/>
              </a:tblGrid>
              <a:tr h="67120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Checks For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JS Gadgets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ADsafe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Python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stdlib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Ruby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stdlib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Django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Rails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8887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LOC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617,766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2,000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313,938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190,002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91,999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294,807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7120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undefined/null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3,298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1,686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538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868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712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88871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instanceof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613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1,730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647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764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88871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typeof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474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381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8887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field-presence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unknown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unknown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504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171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348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719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88871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Total Checks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3,789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95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3,184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2,439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1,867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2,195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C8F3-B64A-40E3-82CE-8DD9059D23AF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57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2743200"/>
          </a:xfrm>
          <a:solidFill>
            <a:schemeClr val="accent2">
              <a:alpha val="50000"/>
            </a:schemeClr>
          </a:solidFill>
        </p:spPr>
        <p:txBody>
          <a:bodyPr/>
          <a:lstStyle/>
          <a:p>
            <a:pPr algn="ctr">
              <a:buFontTx/>
              <a:buNone/>
            </a:pPr>
            <a:r>
              <a:rPr lang="en-US" u="sng" dirty="0" smtClean="0"/>
              <a:t>Moral</a:t>
            </a:r>
            <a:endParaRPr lang="en-US" dirty="0"/>
          </a:p>
          <a:p>
            <a:pPr algn="ctr">
              <a:buFontTx/>
              <a:buNone/>
            </a:pPr>
            <a:r>
              <a:rPr lang="en-US" dirty="0"/>
              <a:t>“Scripting language” </a:t>
            </a:r>
            <a:r>
              <a:rPr lang="en-US" dirty="0" smtClean="0"/>
              <a:t>programmers</a:t>
            </a:r>
            <a:br>
              <a:rPr lang="en-US" dirty="0" smtClean="0"/>
            </a:br>
            <a:r>
              <a:rPr lang="en-US" dirty="0" smtClean="0"/>
              <a:t>use state and </a:t>
            </a:r>
            <a:br>
              <a:rPr lang="en-US" dirty="0" smtClean="0"/>
            </a:br>
            <a:r>
              <a:rPr lang="en-US" dirty="0" smtClean="0"/>
              <a:t>non-trivial control flow</a:t>
            </a:r>
            <a:br>
              <a:rPr lang="en-US" dirty="0" smtClean="0"/>
            </a:br>
            <a:r>
              <a:rPr lang="en-US" dirty="0" smtClean="0"/>
              <a:t>to refine types</a:t>
            </a:r>
            <a:endParaRPr lang="en-US" dirty="0"/>
          </a:p>
          <a:p>
            <a:pPr algn="ctr">
              <a:buFontTx/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C8F3-B64A-40E3-82CE-8DD9059D23AF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962400"/>
            <a:ext cx="8229600" cy="1905000"/>
          </a:xfrm>
          <a:prstGeom prst="rect">
            <a:avLst/>
          </a:prstGeom>
          <a:solidFill>
            <a:schemeClr val="accent5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we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need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/>
              <a:t>Insert casts </a:t>
            </a:r>
            <a:r>
              <a:rPr lang="en-US" sz="3200" dirty="0" smtClean="0">
                <a:sym typeface="Wingdings" pitchFamily="2" charset="2"/>
              </a:rPr>
              <a:t> keeps type-checker happy</a:t>
            </a:r>
            <a:endParaRPr lang="en-US" sz="3200" dirty="0" smtClean="0"/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/>
              <a:t>Do it automatically </a:t>
            </a:r>
            <a:r>
              <a:rPr lang="en-US" sz="3200" dirty="0" smtClean="0">
                <a:sym typeface="Wingdings" pitchFamily="2" charset="2"/>
              </a:rPr>
              <a:t> keeps programmer happy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uiExpand="1" build="p" animBg="1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31838"/>
            <a:ext cx="8229600" cy="384016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b="1" dirty="0" err="1" smtClean="0">
                <a:latin typeface="Courier New" pitchFamily="49" charset="0"/>
              </a:rPr>
              <a:t>var</a:t>
            </a:r>
            <a:r>
              <a:rPr lang="en-US" sz="2000" b="1" dirty="0" smtClean="0">
                <a:latin typeface="Courier New" pitchFamily="49" charset="0"/>
              </a:rPr>
              <a:t> slice = function (</a:t>
            </a:r>
            <a:r>
              <a:rPr lang="en-US" sz="2000" b="1" dirty="0" err="1" smtClean="0">
                <a:latin typeface="Courier New" pitchFamily="49" charset="0"/>
              </a:rPr>
              <a:t>arr</a:t>
            </a:r>
            <a:r>
              <a:rPr lang="en-US" sz="2000" b="1" dirty="0" smtClean="0">
                <a:latin typeface="Courier New" pitchFamily="49" charset="0"/>
              </a:rPr>
              <a:t>, start, stop) {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b="1" dirty="0" smtClean="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  if (</a:t>
            </a:r>
            <a:r>
              <a:rPr lang="en-US" sz="2000" b="1" dirty="0" err="1" smtClean="0">
                <a:latin typeface="Courier New" pitchFamily="49" charset="0"/>
              </a:rPr>
              <a:t>typeof</a:t>
            </a:r>
            <a:r>
              <a:rPr lang="en-US" sz="2000" b="1" dirty="0" smtClean="0">
                <a:latin typeface="Courier New" pitchFamily="49" charset="0"/>
              </a:rPr>
              <a:t> stop === "undefined")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    stop = </a:t>
            </a:r>
            <a:r>
              <a:rPr lang="en-US" sz="2000" b="1" dirty="0" err="1" smtClean="0">
                <a:latin typeface="Courier New" pitchFamily="49" charset="0"/>
              </a:rPr>
              <a:t>arr.length</a:t>
            </a:r>
            <a:r>
              <a:rPr lang="en-US" sz="2000" b="1" dirty="0" smtClean="0">
                <a:latin typeface="Courier New" pitchFamily="49" charset="0"/>
              </a:rPr>
              <a:t> – 1;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  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  </a:t>
            </a:r>
            <a:r>
              <a:rPr lang="en-US" sz="2000" b="1" dirty="0" err="1" smtClean="0">
                <a:latin typeface="Courier New" pitchFamily="49" charset="0"/>
              </a:rPr>
              <a:t>var</a:t>
            </a:r>
            <a:r>
              <a:rPr lang="en-US" sz="2000" b="1" dirty="0" smtClean="0">
                <a:latin typeface="Courier New" pitchFamily="49" charset="0"/>
              </a:rPr>
              <a:t> result = [];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  for (</a:t>
            </a:r>
            <a:r>
              <a:rPr lang="en-US" sz="2000" b="1" dirty="0" err="1" smtClean="0">
                <a:latin typeface="Courier New" pitchFamily="49" charset="0"/>
              </a:rPr>
              <a:t>var</a:t>
            </a:r>
            <a:r>
              <a:rPr lang="en-US" sz="2000" b="1" dirty="0" smtClean="0">
                <a:latin typeface="Courier New" pitchFamily="49" charset="0"/>
              </a:rPr>
              <a:t> i = 0; i &lt;= stop - start; i++)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    result[i] = </a:t>
            </a:r>
            <a:r>
              <a:rPr lang="en-US" sz="2000" b="1" dirty="0" err="1" smtClean="0">
                <a:latin typeface="Courier New" pitchFamily="49" charset="0"/>
              </a:rPr>
              <a:t>arr</a:t>
            </a:r>
            <a:r>
              <a:rPr lang="en-US" sz="2000" b="1" dirty="0" smtClean="0">
                <a:latin typeface="Courier New" pitchFamily="49" charset="0"/>
              </a:rPr>
              <a:t>[start + i];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  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  return result;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}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C8F3-B64A-40E3-82CE-8DD9059D23AF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5214257" y="197107"/>
            <a:ext cx="3015343" cy="442674"/>
          </a:xfrm>
          <a:prstGeom prst="wedgeRoundRectCallout">
            <a:avLst>
              <a:gd name="adj1" fmla="val -16384"/>
              <a:gd name="adj2" fmla="val 88303"/>
              <a:gd name="adj3" fmla="val 16667"/>
            </a:avLst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stop: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Num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  <a:ea typeface="DejaVu Sans Mono" pitchFamily="49" charset="0"/>
                <a:cs typeface="Courier New" pitchFamily="49" charset="0"/>
                <a:sym typeface="Symbol"/>
              </a:rPr>
              <a:t>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Undef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609600" y="152400"/>
            <a:ext cx="3962400" cy="457200"/>
          </a:xfrm>
          <a:prstGeom prst="wedgeEllipseCallout">
            <a:avLst>
              <a:gd name="adj1" fmla="val 109387"/>
              <a:gd name="adj2" fmla="val 28215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{“Number”, “Undefined”}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5029200" y="1524000"/>
            <a:ext cx="3962400" cy="457200"/>
          </a:xfrm>
          <a:prstGeom prst="wedgeEllipseCallout">
            <a:avLst>
              <a:gd name="adj1" fmla="val -97646"/>
              <a:gd name="adj2" fmla="val -23213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{“Undefined”}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1219200" y="990600"/>
            <a:ext cx="3962400" cy="457200"/>
          </a:xfrm>
          <a:prstGeom prst="wedgeEllipseCallout">
            <a:avLst>
              <a:gd name="adj1" fmla="val -35998"/>
              <a:gd name="adj2" fmla="val 111072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{“Number”}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5029200" y="2209800"/>
            <a:ext cx="3962400" cy="457200"/>
          </a:xfrm>
          <a:prstGeom prst="wedgeEllipseCallout">
            <a:avLst>
              <a:gd name="adj1" fmla="val -154019"/>
              <a:gd name="adj2" fmla="val -8927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{“Number”}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810000" y="3962400"/>
            <a:ext cx="5257800" cy="2819400"/>
          </a:xfrm>
          <a:prstGeom prst="rect">
            <a:avLst/>
          </a:prstGeom>
          <a:solidFill>
            <a:schemeClr val="accent5">
              <a:alpha val="5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flow analysis over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tag sets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Heap-, flow-sensitive…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…but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intra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procedural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Flow analysis automatically calculates casts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2000" y="2209800"/>
            <a:ext cx="3657600" cy="369332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stop = </a:t>
            </a:r>
            <a:r>
              <a:rPr lang="en-US" b="1" i="1" dirty="0" smtClean="0">
                <a:latin typeface="Courier New" pitchFamily="49" charset="0"/>
                <a:cs typeface="Courier New" pitchFamily="49" charset="0"/>
              </a:rPr>
              <a:t>CAST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i="1" u="sng" dirty="0" smtClean="0">
                <a:latin typeface="Courier New" pitchFamily="49" charset="0"/>
                <a:cs typeface="Courier New" pitchFamily="49" charset="0"/>
              </a:rPr>
              <a:t>Number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stop;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768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Recipe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Simple type checker (not quite enough)</a:t>
            </a:r>
          </a:p>
          <a:p>
            <a:pPr>
              <a:buNone/>
            </a:pPr>
            <a:r>
              <a:rPr lang="en-US" dirty="0" smtClean="0"/>
              <a:t>Add </a:t>
            </a:r>
            <a:r>
              <a:rPr lang="en-US" dirty="0" smtClean="0"/>
              <a:t>casts </a:t>
            </a:r>
            <a:r>
              <a:rPr lang="en-US" dirty="0" smtClean="0"/>
              <a:t>(breaks progress)</a:t>
            </a:r>
          </a:p>
          <a:p>
            <a:pPr>
              <a:buNone/>
            </a:pPr>
            <a:r>
              <a:rPr lang="en-US" dirty="0" smtClean="0"/>
              <a:t>Standard f</a:t>
            </a:r>
            <a:r>
              <a:rPr lang="en-US" dirty="0" smtClean="0"/>
              <a:t>low </a:t>
            </a:r>
            <a:r>
              <a:rPr lang="en-US" dirty="0" smtClean="0"/>
              <a:t>analysis (w/ preservation broken)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u="sng" dirty="0" smtClean="0"/>
              <a:t>“Types on the outside, flows on the inside”</a:t>
            </a:r>
          </a:p>
          <a:p>
            <a:pPr algn="ctr">
              <a:buNone/>
            </a:pPr>
            <a:r>
              <a:rPr lang="en-US" dirty="0" smtClean="0"/>
              <a:t>The composition is sound</a:t>
            </a:r>
          </a:p>
          <a:p>
            <a:pPr algn="ctr">
              <a:buNone/>
            </a:pPr>
            <a:r>
              <a:rPr lang="en-US" dirty="0" smtClean="0"/>
              <a:t>The performance is great (seconds on </a:t>
            </a:r>
            <a:r>
              <a:rPr lang="en-US" dirty="0" err="1" smtClean="0"/>
              <a:t>netbook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C8F3-B64A-40E3-82CE-8DD9059D23AF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Whence Theorems?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B9B4-E359-46EF-8323-4D1FC0BA455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671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mashups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B9B4-E359-46EF-8323-4D1FC0BA455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0178" name="AutoShape 2" descr="https://mail.google.com/mail/?ui=2&amp;ik=a7a43fb505&amp;view=att&amp;th=12ed4d4accfa137e&amp;attid=0.1&amp;disp=inline&amp;realattid=1363831094434622275-1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0" name="AutoShape 4" descr="https://mail.google.com/mail/?ui=2&amp;ik=a7a43fb505&amp;view=att&amp;th=12ed4d4accfa137e&amp;attid=0.1&amp;disp=inline&amp;realattid=1363831094434622275-1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2" name="AutoShape 6" descr="https://mail.google.com/mail/?ui=2&amp;ik=a7a43fb505&amp;view=att&amp;th=12ed4d4accfa137e&amp;attid=0.1&amp;disp=inline&amp;realattid=1363831094434622275-1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4" name="AutoShape 8" descr="https://mail.google.com/mail/?ui=2&amp;ik=a7a43fb505&amp;view=att&amp;th=12ed4d4accfa137e&amp;attid=0.1&amp;disp=inline&amp;realattid=1363831094434622275-1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2035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71800" y="685800"/>
            <a:ext cx="32004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&gt; [] + []</a:t>
            </a:r>
          </a:p>
          <a:p>
            <a:pPr>
              <a:buNone/>
            </a:pPr>
            <a:r>
              <a:rPr lang="en-US" b="1" i="1" dirty="0" smtClean="0">
                <a:latin typeface="Courier New" pitchFamily="49" charset="0"/>
                <a:cs typeface="Courier New" pitchFamily="49" charset="0"/>
              </a:rPr>
              <a:t>// empty string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&gt; [] + {}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[object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Object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&gt; {} + []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0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&gt; {} + {}</a:t>
            </a:r>
          </a:p>
          <a:p>
            <a:pPr>
              <a:buNone/>
            </a:pP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NaN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5525869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https://www.destroyallsoftware.com/talks/wat/</a:t>
            </a:r>
            <a:endParaRPr lang="en-US" dirty="0" smtClean="0"/>
          </a:p>
          <a:p>
            <a:r>
              <a:rPr lang="en-US" dirty="0" smtClean="0"/>
              <a:t>Gary Bernhardt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731838"/>
            <a:ext cx="8229600" cy="5440362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“a string” – “another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string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”</a:t>
            </a:r>
          </a:p>
          <a:p>
            <a:pPr marL="342900" marR="0" lvl="0" indent="-3429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latin typeface="+mn-lt"/>
                <a:cs typeface="+mn-cs"/>
                <a:sym typeface="Wingdings" pitchFamily="2" charset="2"/>
              </a:rPr>
              <a:t></a:t>
            </a:r>
            <a:r>
              <a:rPr lang="en-US" sz="3200" b="1" kern="0" dirty="0" smtClean="0">
                <a:latin typeface="Courier New" pitchFamily="49" charset="0"/>
                <a:cs typeface="+mn-cs"/>
                <a:sym typeface="Wingdings" pitchFamily="2" charset="2"/>
              </a:rPr>
              <a:t> </a:t>
            </a:r>
            <a:r>
              <a:rPr lang="en-US" sz="3200" b="1" kern="0" dirty="0" err="1" smtClean="0">
                <a:latin typeface="Courier New" pitchFamily="49" charset="0"/>
                <a:cs typeface="+mn-cs"/>
                <a:sym typeface="Wingdings" pitchFamily="2" charset="2"/>
              </a:rPr>
              <a:t>NaN</a:t>
            </a:r>
            <a:endParaRPr lang="en-US" sz="3200" b="1" kern="0" dirty="0" smtClean="0">
              <a:latin typeface="Courier New" pitchFamily="49" charset="0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kern="0" dirty="0">
                <a:sym typeface="Wingdings" pitchFamily="2" charset="2"/>
              </a:rPr>
              <a:t>Arithmetic doesn’t signal errors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</a:t>
            </a:r>
            <a:r>
              <a:rPr kumimoji="0" lang="en-US" sz="32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arity</a:t>
            </a: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mismatch errors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kern="0" dirty="0" smtClean="0">
                <a:sym typeface="Wingdings" pitchFamily="2" charset="2"/>
              </a:rPr>
              <a:t>Reading non-existent field  </a:t>
            </a:r>
            <a:r>
              <a:rPr lang="en-US" sz="3200" b="1" kern="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undefined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kern="0" dirty="0" smtClean="0">
                <a:latin typeface="+mn-lt"/>
                <a:cs typeface="+mn-cs"/>
                <a:sym typeface="Wingdings" pitchFamily="2" charset="2"/>
              </a:rPr>
              <a:t>Writing non-existent field  creates field</a:t>
            </a:r>
          </a:p>
          <a:p>
            <a:pPr marL="342900" lvl="0" indent="-342900" algn="l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kern="0" dirty="0" smtClean="0"/>
              <a:t>Unbound identifiers </a:t>
            </a:r>
            <a:r>
              <a:rPr lang="en-US" sz="3200" kern="0" dirty="0" smtClean="0">
                <a:sym typeface="Wingdings" pitchFamily="2" charset="2"/>
              </a:rPr>
              <a:t> same story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kern="0" dirty="0" smtClean="0"/>
              <a:t>Breaching array bounds </a:t>
            </a:r>
            <a:r>
              <a:rPr lang="en-US" sz="3200" kern="0" dirty="0" smtClean="0">
                <a:sym typeface="Wingdings" pitchFamily="2" charset="2"/>
              </a:rPr>
              <a:t> </a:t>
            </a:r>
            <a:r>
              <a:rPr lang="en-US" sz="3200" b="1" kern="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undefined</a:t>
            </a:r>
            <a:endParaRPr lang="en-US" sz="3200" b="1" kern="0" dirty="0" smtClean="0">
              <a:latin typeface="Courier New" pitchFamily="49" charset="0"/>
              <a:cs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Prototypes, oh prototypes!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26CE4-4784-45F1-B59D-3D8A6999386A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47800" y="3113782"/>
            <a:ext cx="5943600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JavaScript is the new C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.imgur.com/RzRc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9F13-2576-4991-B115-4ECD148B009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4348" y="5978743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Thanks, Emery Berger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2502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981200"/>
            <a:ext cx="3276600" cy="2862322"/>
          </a:xfrm>
          <a:prstGeom prst="rect">
            <a:avLst/>
          </a:prstGeom>
          <a:solidFill>
            <a:schemeClr val="accent6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 our staging framework, the heavyweight flow analysis is carried out just once on the server and its results are distilled into succinct residual checks, that enjoy two properties. First, they </a:t>
            </a:r>
            <a:r>
              <a:rPr lang="en-US" b="1" dirty="0" smtClean="0"/>
              <a:t>soundly</a:t>
            </a:r>
            <a:r>
              <a:rPr lang="en-US" dirty="0" smtClean="0"/>
              <a:t> describe the properties that are left to be checked on the remaining code once it becomes known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53000" y="1293674"/>
            <a:ext cx="3276600" cy="1754326"/>
          </a:xfrm>
          <a:prstGeom prst="rect">
            <a:avLst/>
          </a:prstGeom>
          <a:solidFill>
            <a:schemeClr val="accent3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to </a:t>
            </a:r>
            <a:r>
              <a:rPr lang="en-US" b="1" dirty="0" smtClean="0"/>
              <a:t>soundly</a:t>
            </a:r>
            <a:r>
              <a:rPr lang="en-US" dirty="0" smtClean="0"/>
              <a:t> enforce the policies mentioned above, […] needs to statically reason about the program heap. To this end, this paper proposes the first points-to analysis for JavaScript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3810000"/>
            <a:ext cx="3276600" cy="175432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 present a static program analysis infrastructure that can infer detailed and </a:t>
            </a:r>
            <a:r>
              <a:rPr lang="en-US" b="1" dirty="0" smtClean="0"/>
              <a:t>sound</a:t>
            </a:r>
            <a:r>
              <a:rPr lang="en-US" dirty="0" smtClean="0"/>
              <a:t> type information for JavaScript programs using abstract interpretation.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2100"/>
            <a:ext cx="512445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600200"/>
            <a:ext cx="54292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4419600"/>
            <a:ext cx="55054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76200"/>
            <a:ext cx="54768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086600" y="76200"/>
            <a:ext cx="1905000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ym typeface="Symbol"/>
              </a:rPr>
              <a:t></a:t>
            </a:r>
            <a:r>
              <a:rPr lang="en-US" sz="2400" baseline="-25000" dirty="0" smtClean="0">
                <a:sym typeface="Symbol"/>
              </a:rPr>
              <a:t>JS</a:t>
            </a:r>
            <a:r>
              <a:rPr lang="en-US" sz="2400" dirty="0" smtClean="0">
                <a:sym typeface="Symbol"/>
              </a:rPr>
              <a:t> (sort of)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on one slide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B9B4-E359-46EF-8323-4D1FC0BA4555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75566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85800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JavaScript</a:t>
            </a:r>
            <a:br>
              <a:rPr lang="en-US" sz="3200" dirty="0" smtClean="0"/>
            </a:br>
            <a:r>
              <a:rPr lang="en-US" sz="3200" dirty="0" smtClean="0"/>
              <a:t>program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896100" y="685800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ym typeface="Symbol"/>
              </a:rPr>
              <a:t></a:t>
            </a:r>
            <a:r>
              <a:rPr lang="en-US" sz="3200" baseline="-25000" dirty="0" smtClean="0">
                <a:sym typeface="Symbol"/>
              </a:rPr>
              <a:t>JS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program</a:t>
            </a:r>
            <a:endParaRPr lang="en-US" sz="3200" dirty="0"/>
          </a:p>
        </p:txBody>
      </p:sp>
      <p:cxnSp>
        <p:nvCxnSpPr>
          <p:cNvPr id="5" name="Straight Arrow Connector 4"/>
          <p:cNvCxnSpPr>
            <a:stCxn id="2" idx="3"/>
            <a:endCxn id="3" idx="1"/>
          </p:cNvCxnSpPr>
          <p:nvPr/>
        </p:nvCxnSpPr>
        <p:spPr>
          <a:xfrm>
            <a:off x="2438400" y="1224409"/>
            <a:ext cx="4457700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" y="4033391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“their</a:t>
            </a:r>
            <a:br>
              <a:rPr lang="en-US" sz="3200" dirty="0" smtClean="0"/>
            </a:br>
            <a:r>
              <a:rPr lang="en-US" sz="3200" dirty="0" smtClean="0"/>
              <a:t>answer”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705600" y="4033391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“our</a:t>
            </a:r>
            <a:br>
              <a:rPr lang="en-US" sz="3200" dirty="0" smtClean="0"/>
            </a:br>
            <a:r>
              <a:rPr lang="en-US" sz="3200" dirty="0" smtClean="0"/>
              <a:t>answer”</a:t>
            </a:r>
            <a:endParaRPr lang="en-US" sz="3200" dirty="0"/>
          </a:p>
        </p:txBody>
      </p:sp>
      <p:cxnSp>
        <p:nvCxnSpPr>
          <p:cNvPr id="9" name="Straight Arrow Connector 8"/>
          <p:cNvCxnSpPr>
            <a:stCxn id="2" idx="2"/>
            <a:endCxn id="6" idx="0"/>
          </p:cNvCxnSpPr>
          <p:nvPr/>
        </p:nvCxnSpPr>
        <p:spPr>
          <a:xfrm rot="5400000">
            <a:off x="236414" y="2898204"/>
            <a:ext cx="227037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3" idx="2"/>
            <a:endCxn id="7" idx="0"/>
          </p:cNvCxnSpPr>
          <p:nvPr/>
        </p:nvCxnSpPr>
        <p:spPr>
          <a:xfrm rot="5400000">
            <a:off x="6637214" y="2898204"/>
            <a:ext cx="227037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71600" y="25146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SpiderMonkey</a:t>
            </a:r>
            <a:r>
              <a:rPr lang="en-US" dirty="0" smtClean="0"/>
              <a:t>, V8, Rhino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19800" y="25146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100 LOC interpreter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6" idx="3"/>
            <a:endCxn id="7" idx="1"/>
          </p:cNvCxnSpPr>
          <p:nvPr/>
        </p:nvCxnSpPr>
        <p:spPr>
          <a:xfrm>
            <a:off x="2438400" y="4572000"/>
            <a:ext cx="4267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81450" y="7575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>
                <a:cs typeface="Courier New" pitchFamily="49" charset="0"/>
              </a:rPr>
              <a:t>desugar</a:t>
            </a:r>
            <a:endParaRPr lang="en-US" sz="2400" i="1" dirty="0">
              <a:cs typeface="Courier New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43200" y="4567535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cs typeface="Courier New" pitchFamily="49" charset="0"/>
              </a:rPr>
              <a:t>identical for portion of</a:t>
            </a:r>
            <a:br>
              <a:rPr lang="en-US" sz="2400" dirty="0" smtClean="0">
                <a:cs typeface="Courier New" pitchFamily="49" charset="0"/>
              </a:rPr>
            </a:br>
            <a:r>
              <a:rPr lang="en-US" sz="2400" dirty="0" smtClean="0">
                <a:cs typeface="Courier New" pitchFamily="49" charset="0"/>
              </a:rPr>
              <a:t>Mozilla JS </a:t>
            </a:r>
            <a:r>
              <a:rPr lang="en-US" sz="2400" b="1" dirty="0" smtClean="0">
                <a:cs typeface="Courier New" pitchFamily="49" charset="0"/>
              </a:rPr>
              <a:t>test suite</a:t>
            </a:r>
            <a:endParaRPr lang="en-US" sz="2400" dirty="0">
              <a:cs typeface="Courier New" pitchFamily="49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B9B4-E359-46EF-8323-4D1FC0BA4555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441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12" grpId="0"/>
      <p:bldP spid="14" grpId="0"/>
      <p:bldP spid="20" grpId="0"/>
      <p:bldP spid="2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i="1" dirty="0" smtClean="0"/>
              <a:t>Verifying Web Browser Extensions</a:t>
            </a:r>
            <a:r>
              <a:rPr lang="en-US" sz="2400" dirty="0" smtClean="0"/>
              <a:t>, MSR</a:t>
            </a:r>
          </a:p>
          <a:p>
            <a:pPr>
              <a:lnSpc>
                <a:spcPct val="150000"/>
              </a:lnSpc>
            </a:pPr>
            <a:r>
              <a:rPr lang="en-US" sz="2400" i="1" dirty="0" smtClean="0"/>
              <a:t>Aspects for JavaScript</a:t>
            </a:r>
            <a:r>
              <a:rPr lang="en-US" sz="2400" dirty="0" smtClean="0"/>
              <a:t>, U Chile</a:t>
            </a:r>
          </a:p>
          <a:p>
            <a:pPr>
              <a:lnSpc>
                <a:spcPct val="150000"/>
              </a:lnSpc>
            </a:pPr>
            <a:r>
              <a:rPr lang="en-US" sz="2400" i="1" dirty="0" smtClean="0"/>
              <a:t>System !D</a:t>
            </a:r>
            <a:r>
              <a:rPr lang="en-US" sz="2400" dirty="0" smtClean="0"/>
              <a:t>, UCSD</a:t>
            </a:r>
          </a:p>
          <a:p>
            <a:pPr>
              <a:lnSpc>
                <a:spcPct val="150000"/>
              </a:lnSpc>
            </a:pPr>
            <a:r>
              <a:rPr lang="en-US" sz="2400" i="1" dirty="0" smtClean="0"/>
              <a:t>Formal Specification of JavaScript Modules</a:t>
            </a:r>
            <a:r>
              <a:rPr lang="en-US" sz="2400" dirty="0" smtClean="0"/>
              <a:t>, KAIST</a:t>
            </a:r>
          </a:p>
          <a:p>
            <a:pPr>
              <a:lnSpc>
                <a:spcPct val="150000"/>
              </a:lnSpc>
            </a:pPr>
            <a:r>
              <a:rPr lang="en-US" sz="2400" i="1" dirty="0" smtClean="0"/>
              <a:t>JavaScript Abstract Machine</a:t>
            </a:r>
            <a:r>
              <a:rPr lang="en-US" sz="2400" dirty="0" smtClean="0"/>
              <a:t>, Utah and Northeastern</a:t>
            </a:r>
          </a:p>
          <a:p>
            <a:pPr>
              <a:lnSpc>
                <a:spcPct val="150000"/>
              </a:lnSpc>
            </a:pPr>
            <a:r>
              <a:rPr lang="en-US" sz="2400" i="1" dirty="0" smtClean="0"/>
              <a:t>Deriving Refocusing Functions</a:t>
            </a:r>
            <a:r>
              <a:rPr lang="en-US" sz="2400" dirty="0" smtClean="0"/>
              <a:t>, Aarhus</a:t>
            </a:r>
          </a:p>
          <a:p>
            <a:pPr>
              <a:lnSpc>
                <a:spcPct val="150000"/>
              </a:lnSpc>
            </a:pPr>
            <a:r>
              <a:rPr lang="en-US" sz="2400" i="1" dirty="0" smtClean="0"/>
              <a:t>Information Flow Analysis</a:t>
            </a:r>
            <a:r>
              <a:rPr lang="en-US" sz="2400" dirty="0" smtClean="0"/>
              <a:t>, Stevens Tech</a:t>
            </a:r>
            <a:endParaRPr lang="en-US" sz="2400" i="1" dirty="0" smtClean="0"/>
          </a:p>
          <a:p>
            <a:pPr>
              <a:lnSpc>
                <a:spcPct val="150000"/>
              </a:lnSpc>
            </a:pPr>
            <a:r>
              <a:rPr lang="en-US" sz="2400" i="1" dirty="0" smtClean="0"/>
              <a:t>0CFA</a:t>
            </a:r>
            <a:r>
              <a:rPr lang="en-US" sz="2400" dirty="0" smtClean="0"/>
              <a:t>, Fujitsu Labs (patent pending)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2AB9B4-E359-46EF-8323-4D1FC0BA4555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65538" name="Picture 2" descr="https://encrypted-tbn2.google.com/images?q=tbn:ANd9GcRlGKbloZlUKUXd2pCETUvnfUD4jHsNg0vBJjmKhAqLAO_zenL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61010"/>
            <a:ext cx="2743200" cy="1324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B9B4-E359-46EF-8323-4D1FC0BA4555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90600" y="914400"/>
            <a:ext cx="2362200" cy="18288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DOM Event</a:t>
            </a:r>
            <a:br>
              <a:rPr lang="en-US" dirty="0" smtClean="0"/>
            </a:br>
            <a:r>
              <a:rPr lang="en-US" dirty="0" smtClean="0"/>
              <a:t>Semantics</a:t>
            </a:r>
          </a:p>
          <a:p>
            <a:pPr algn="ctr"/>
            <a:r>
              <a:rPr lang="en-US" dirty="0" smtClean="0"/>
              <a:t>(akin to </a:t>
            </a:r>
            <a:r>
              <a:rPr lang="en-US" dirty="0" smtClean="0">
                <a:sym typeface="Symbol"/>
              </a:rPr>
              <a:t></a:t>
            </a:r>
            <a:r>
              <a:rPr lang="en-US" baseline="-25000" dirty="0" smtClean="0">
                <a:sym typeface="Symbol"/>
              </a:rPr>
              <a:t>JS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990600" y="4572000"/>
            <a:ext cx="2362200" cy="18288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Progressive</a:t>
            </a:r>
            <a:br>
              <a:rPr lang="en-US" dirty="0" smtClean="0"/>
            </a:br>
            <a:r>
              <a:rPr lang="en-US" dirty="0" smtClean="0"/>
              <a:t>Types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715000" y="914400"/>
            <a:ext cx="2362200" cy="18288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Analyzing </a:t>
            </a:r>
            <a:br>
              <a:rPr lang="en-US" dirty="0" smtClean="0"/>
            </a:br>
            <a:r>
              <a:rPr lang="en-US" dirty="0" smtClean="0"/>
              <a:t>Browser </a:t>
            </a:r>
            <a:br>
              <a:rPr lang="en-US" dirty="0" smtClean="0"/>
            </a:br>
            <a:r>
              <a:rPr lang="en-US" dirty="0" smtClean="0"/>
              <a:t>Extensions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715000" y="4572000"/>
            <a:ext cx="2362200" cy="18288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Capabilities for</a:t>
            </a:r>
          </a:p>
          <a:p>
            <a:pPr algn="ctr"/>
            <a:r>
              <a:rPr lang="en-US" dirty="0" smtClean="0"/>
              <a:t>Authentication</a:t>
            </a:r>
            <a:br>
              <a:rPr lang="en-US" dirty="0" smtClean="0"/>
            </a:br>
            <a:r>
              <a:rPr lang="en-US" dirty="0" smtClean="0"/>
              <a:t>and Sharing </a:t>
            </a:r>
            <a:br>
              <a:rPr lang="en-US" dirty="0" smtClean="0"/>
            </a:br>
            <a:r>
              <a:rPr lang="en-US" dirty="0" smtClean="0"/>
              <a:t>(Google Belay)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990600" y="2743200"/>
            <a:ext cx="2362200" cy="1828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ym typeface="Symbol"/>
              </a:rPr>
              <a:t></a:t>
            </a:r>
            <a:r>
              <a:rPr lang="en-US" baseline="-25000" dirty="0" smtClean="0">
                <a:sym typeface="Symbol"/>
              </a:rPr>
              <a:t>JS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now </a:t>
            </a:r>
            <a:r>
              <a:rPr lang="en-US" dirty="0" smtClean="0"/>
              <a:t>in </a:t>
            </a:r>
            <a:r>
              <a:rPr lang="en-US" b="1" dirty="0" smtClean="0"/>
              <a:t>Coq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352800" y="914400"/>
            <a:ext cx="2362200" cy="18288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ym typeface="Symbol"/>
              </a:rPr>
              <a:t>New Theory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of Objects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for 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Scripting Languages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715000" y="2743200"/>
            <a:ext cx="2362200" cy="18288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ym typeface="Symbol"/>
              </a:rPr>
              <a:t>Flapjax</a:t>
            </a:r>
            <a:r>
              <a:rPr lang="en-US" dirty="0" smtClean="0">
                <a:sym typeface="Symbol"/>
              </a:rPr>
              <a:t>:</a:t>
            </a:r>
          </a:p>
          <a:p>
            <a:pPr algn="ctr"/>
            <a:r>
              <a:rPr lang="en-US" dirty="0" smtClean="0">
                <a:sym typeface="Symbol"/>
              </a:rPr>
              <a:t>Reactive</a:t>
            </a:r>
          </a:p>
          <a:p>
            <a:pPr algn="ctr"/>
            <a:r>
              <a:rPr lang="en-US" dirty="0" smtClean="0">
                <a:sym typeface="Symbol"/>
              </a:rPr>
              <a:t>Programming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352800" y="4572000"/>
            <a:ext cx="2362200" cy="18288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ym typeface="Symbol"/>
              </a:rPr>
              <a:t>Intrusion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Detection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via 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Static Analysis</a:t>
            </a:r>
            <a:endParaRPr lang="en-US" dirty="0"/>
          </a:p>
        </p:txBody>
      </p:sp>
      <p:pic>
        <p:nvPicPr>
          <p:cNvPr id="14" name="Picture 2" descr="http://brownplt.github.com/img/brownpl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50" y="5429250"/>
            <a:ext cx="857250" cy="142875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057400" y="177225"/>
            <a:ext cx="50292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ourier New" pitchFamily="49" charset="0"/>
                <a:cs typeface="Courier New" pitchFamily="49" charset="0"/>
              </a:rPr>
              <a:t>www.jswebtools.org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352800" y="2743200"/>
            <a:ext cx="2362200" cy="18288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</a:t>
            </a:r>
          </a:p>
          <a:p>
            <a:pPr algn="ctr"/>
            <a:r>
              <a:rPr lang="en-US" dirty="0" smtClean="0"/>
              <a:t>Synthesis</a:t>
            </a:r>
            <a:br>
              <a:rPr lang="en-US" dirty="0" smtClean="0"/>
            </a:br>
            <a:r>
              <a:rPr lang="en-US" dirty="0" smtClean="0"/>
              <a:t>from Alloy specs</a:t>
            </a:r>
          </a:p>
          <a:p>
            <a:pPr algn="ctr"/>
            <a:r>
              <a:rPr lang="en-US" dirty="0" smtClean="0"/>
              <a:t>(Alchemy)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8" y="290513"/>
            <a:ext cx="8505825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B9B4-E359-46EF-8323-4D1FC0BA455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14325"/>
            <a:ext cx="807720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B9B4-E359-46EF-8323-4D1FC0BA455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04800" y="1524000"/>
            <a:ext cx="2209800" cy="1143000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477000" y="1524000"/>
            <a:ext cx="2209800" cy="1143000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81600" y="5257800"/>
            <a:ext cx="3429000" cy="1524000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382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3" y="104775"/>
            <a:ext cx="8943975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6781800" y="1676400"/>
            <a:ext cx="2209800" cy="1143000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B9B4-E359-46EF-8323-4D1FC0BA455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 descr="http://lifehacker.com/assets/resources/2008/06/new-igoogle-2.png"/>
          <p:cNvPicPr>
            <a:picLocks noChangeAspect="1" noChangeArrowheads="1"/>
          </p:cNvPicPr>
          <p:nvPr/>
        </p:nvPicPr>
        <p:blipFill>
          <a:blip r:embed="rId2" cstate="print"/>
          <a:srcRect t="1316"/>
          <a:stretch>
            <a:fillRect/>
          </a:stretch>
        </p:blipFill>
        <p:spPr bwMode="auto">
          <a:xfrm>
            <a:off x="838200" y="533400"/>
            <a:ext cx="7496175" cy="5715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288" y="2362200"/>
            <a:ext cx="759142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B9B4-E359-46EF-8323-4D1FC0BA455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108" name="Picture 12" descr="C:\Users\sk\AppData\Local\Microsoft\Windows\Temporary Internet Files\Content.IE5\H679GXIE\MC900435242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24268"/>
          <a:stretch>
            <a:fillRect/>
          </a:stretch>
        </p:blipFill>
        <p:spPr bwMode="auto">
          <a:xfrm>
            <a:off x="3810000" y="69668"/>
            <a:ext cx="1428269" cy="2140132"/>
          </a:xfrm>
          <a:prstGeom prst="rect">
            <a:avLst/>
          </a:prstGeom>
          <a:noFill/>
        </p:spPr>
      </p:pic>
      <p:pic>
        <p:nvPicPr>
          <p:cNvPr id="14" name="Picture 12" descr="C:\Users\sk\AppData\Local\Microsoft\Windows\Temporary Internet Files\Content.IE5\H679GXIE\MC900435242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b="23077"/>
          <a:stretch>
            <a:fillRect/>
          </a:stretch>
        </p:blipFill>
        <p:spPr bwMode="auto">
          <a:xfrm>
            <a:off x="6776436" y="685800"/>
            <a:ext cx="1001329" cy="152400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952634" y="3429000"/>
            <a:ext cx="1143000" cy="27432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705600" y="3429000"/>
            <a:ext cx="1143000" cy="2743200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stCxn id="14" idx="2"/>
            <a:endCxn id="17" idx="0"/>
          </p:cNvCxnSpPr>
          <p:nvPr/>
        </p:nvCxnSpPr>
        <p:spPr>
          <a:xfrm rot="5400000">
            <a:off x="6667501" y="2819400"/>
            <a:ext cx="1219200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4108" idx="2"/>
            <a:endCxn id="15" idx="0"/>
          </p:cNvCxnSpPr>
          <p:nvPr/>
        </p:nvCxnSpPr>
        <p:spPr>
          <a:xfrm rot="5400000">
            <a:off x="3914535" y="2819400"/>
            <a:ext cx="1219200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05000" y="685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the host</a:t>
            </a:r>
            <a:br>
              <a:rPr lang="en-US" dirty="0" smtClean="0"/>
            </a:br>
            <a:r>
              <a:rPr lang="en-US" dirty="0" smtClean="0"/>
              <a:t>you visited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924800" y="6858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third-</a:t>
            </a:r>
            <a:br>
              <a:rPr lang="en-US" dirty="0" smtClean="0"/>
            </a:br>
            <a:r>
              <a:rPr lang="en-US" dirty="0" smtClean="0"/>
              <a:t>party</a:t>
            </a:r>
            <a:br>
              <a:rPr lang="en-US" dirty="0" smtClean="0"/>
            </a:br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47800" y="3113782"/>
            <a:ext cx="5943600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JavaScript is the new Windows 3.1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0.15521 0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14583 0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1" grpId="0"/>
      <p:bldP spid="12" grpId="0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1637</Words>
  <Application>Microsoft Office PowerPoint</Application>
  <PresentationFormat>On-screen Show (4:3)</PresentationFormat>
  <Paragraphs>492</Paragraphs>
  <Slides>47</Slides>
  <Notes>1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Taming JavaScript on the Web </vt:lpstr>
      <vt:lpstr>Slide 2</vt:lpstr>
      <vt:lpstr>Slide 3</vt:lpstr>
      <vt:lpstr>mashups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Talk Plan</vt:lpstr>
      <vt:lpstr>Web Sandboxing</vt:lpstr>
      <vt:lpstr>Slide 15</vt:lpstr>
      <vt:lpstr>Slide 16</vt:lpstr>
      <vt:lpstr>Slide 17</vt:lpstr>
      <vt:lpstr>Slide 18</vt:lpstr>
      <vt:lpstr>Verifying adsafe</vt:lpstr>
      <vt:lpstr>Slide 20</vt:lpstr>
      <vt:lpstr>Slide 21</vt:lpstr>
      <vt:lpstr>Slide 22</vt:lpstr>
      <vt:lpstr>JSlint in One Slide</vt:lpstr>
      <vt:lpstr>Claim</vt:lpstr>
      <vt:lpstr>Slide 25</vt:lpstr>
      <vt:lpstr>Slide 26</vt:lpstr>
      <vt:lpstr>whence types?</vt:lpstr>
      <vt:lpstr>Slide 28</vt:lpstr>
      <vt:lpstr>Slide 29</vt:lpstr>
      <vt:lpstr>Slide 30</vt:lpstr>
      <vt:lpstr>Casting</vt:lpstr>
      <vt:lpstr>Slide 32</vt:lpstr>
      <vt:lpstr>Slide 33</vt:lpstr>
      <vt:lpstr>Slide 34</vt:lpstr>
      <vt:lpstr>Slide 35</vt:lpstr>
      <vt:lpstr>Slide 36</vt:lpstr>
      <vt:lpstr>Slide 37</vt:lpstr>
      <vt:lpstr>Our Recipe</vt:lpstr>
      <vt:lpstr>Whence Theorems?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Company>Brown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JavaScript to the Browser</dc:title>
  <dc:creator>Shriram Krishnamurthi</dc:creator>
  <cp:lastModifiedBy>Shriram Krishnamurthi</cp:lastModifiedBy>
  <cp:revision>148</cp:revision>
  <dcterms:created xsi:type="dcterms:W3CDTF">2012-05-12T16:09:13Z</dcterms:created>
  <dcterms:modified xsi:type="dcterms:W3CDTF">2012-06-28T01:16:53Z</dcterms:modified>
</cp:coreProperties>
</file>