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51" r:id="rId3"/>
    <p:sldId id="257" r:id="rId4"/>
    <p:sldId id="346" r:id="rId5"/>
    <p:sldId id="347" r:id="rId6"/>
    <p:sldId id="352" r:id="rId7"/>
    <p:sldId id="266" r:id="rId8"/>
    <p:sldId id="267" r:id="rId9"/>
    <p:sldId id="353" r:id="rId10"/>
    <p:sldId id="258" r:id="rId11"/>
    <p:sldId id="261" r:id="rId12"/>
    <p:sldId id="260" r:id="rId13"/>
    <p:sldId id="344" r:id="rId14"/>
    <p:sldId id="268" r:id="rId15"/>
    <p:sldId id="342" r:id="rId16"/>
    <p:sldId id="332" r:id="rId17"/>
    <p:sldId id="329" r:id="rId18"/>
    <p:sldId id="330" r:id="rId19"/>
    <p:sldId id="331" r:id="rId20"/>
    <p:sldId id="333" r:id="rId21"/>
    <p:sldId id="334" r:id="rId22"/>
    <p:sldId id="343" r:id="rId23"/>
    <p:sldId id="336" r:id="rId24"/>
    <p:sldId id="337" r:id="rId25"/>
    <p:sldId id="338" r:id="rId26"/>
    <p:sldId id="340" r:id="rId27"/>
    <p:sldId id="354" r:id="rId28"/>
    <p:sldId id="348" r:id="rId29"/>
    <p:sldId id="349" r:id="rId30"/>
    <p:sldId id="356" r:id="rId31"/>
    <p:sldId id="355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dim Lyubashevsky" initials="VL" lastIdx="1" clrIdx="0">
    <p:extLst>
      <p:ext uri="{19B8F6BF-5375-455C-9EA6-DF929625EA0E}">
        <p15:presenceInfo xmlns:p15="http://schemas.microsoft.com/office/powerpoint/2012/main" userId="S::VAD@zurich.ibm.com::d8de53a2-b0bd-4424-9dda-fa12592e5b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186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6F2A4-5D61-444E-A1C6-E571C939BD4E}" type="datetimeFigureOut">
              <a:rPr lang="en-CH" smtClean="0"/>
              <a:t>16/09/2020</a:t>
            </a:fld>
            <a:endParaRPr lang="en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ECDE7-368C-4E97-9AD0-CD96CB3314FB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152563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6F2A4-5D61-444E-A1C6-E571C939BD4E}" type="datetimeFigureOut">
              <a:rPr lang="en-CH" smtClean="0"/>
              <a:t>16/09/2020</a:t>
            </a:fld>
            <a:endParaRPr lang="en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ECDE7-368C-4E97-9AD0-CD96CB3314FB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411035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6F2A4-5D61-444E-A1C6-E571C939BD4E}" type="datetimeFigureOut">
              <a:rPr lang="en-CH" smtClean="0"/>
              <a:t>16/09/2020</a:t>
            </a:fld>
            <a:endParaRPr lang="en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ECDE7-368C-4E97-9AD0-CD96CB3314FB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821691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6F2A4-5D61-444E-A1C6-E571C939BD4E}" type="datetimeFigureOut">
              <a:rPr lang="en-CH" smtClean="0"/>
              <a:t>16/09/2020</a:t>
            </a:fld>
            <a:endParaRPr lang="en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ECDE7-368C-4E97-9AD0-CD96CB3314FB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732446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1058399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6F2A4-5D61-444E-A1C6-E571C939BD4E}" type="datetimeFigureOut">
              <a:rPr lang="en-CH" smtClean="0"/>
              <a:t>16/09/2020</a:t>
            </a:fld>
            <a:endParaRPr lang="en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ECDE7-368C-4E97-9AD0-CD96CB3314FB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563220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6F2A4-5D61-444E-A1C6-E571C939BD4E}" type="datetimeFigureOut">
              <a:rPr lang="en-CH" smtClean="0"/>
              <a:t>16/09/2020</a:t>
            </a:fld>
            <a:endParaRPr lang="en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ECDE7-368C-4E97-9AD0-CD96CB3314FB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359718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6F2A4-5D61-444E-A1C6-E571C939BD4E}" type="datetimeFigureOut">
              <a:rPr lang="en-CH" smtClean="0"/>
              <a:t>16/09/2020</a:t>
            </a:fld>
            <a:endParaRPr lang="en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ECDE7-368C-4E97-9AD0-CD96CB3314FB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253797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6F2A4-5D61-444E-A1C6-E571C939BD4E}" type="datetimeFigureOut">
              <a:rPr lang="en-CH" smtClean="0"/>
              <a:t>16/09/2020</a:t>
            </a:fld>
            <a:endParaRPr lang="en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ECDE7-368C-4E97-9AD0-CD96CB3314FB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636410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6F2A4-5D61-444E-A1C6-E571C939BD4E}" type="datetimeFigureOut">
              <a:rPr lang="en-CH" smtClean="0"/>
              <a:t>16/09/2020</a:t>
            </a:fld>
            <a:endParaRPr lang="en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ECDE7-368C-4E97-9AD0-CD96CB3314FB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25251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6F2A4-5D61-444E-A1C6-E571C939BD4E}" type="datetimeFigureOut">
              <a:rPr lang="en-CH" smtClean="0"/>
              <a:t>16/09/2020</a:t>
            </a:fld>
            <a:endParaRPr lang="en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ECDE7-368C-4E97-9AD0-CD96CB3314FB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350850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6F2A4-5D61-444E-A1C6-E571C939BD4E}" type="datetimeFigureOut">
              <a:rPr lang="en-CH" smtClean="0"/>
              <a:t>16/09/2020</a:t>
            </a:fld>
            <a:endParaRPr lang="en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ECDE7-368C-4E97-9AD0-CD96CB3314FB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089421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6F2A4-5D61-444E-A1C6-E571C939BD4E}" type="datetimeFigureOut">
              <a:rPr lang="en-CH" smtClean="0"/>
              <a:t>16/09/2020</a:t>
            </a:fld>
            <a:endParaRPr lang="en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ECDE7-368C-4E97-9AD0-CD96CB3314FB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4277379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tinyurl.com/latticesurvey" TargetMode="External"/><Relationship Id="rId2" Type="http://schemas.openxmlformats.org/officeDocument/2006/relationships/hyperlink" Target="https://docs.zkproof.org/pages/reference/reference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imons.berkeley.edu/workshops/schedule/10565" TargetMode="Externa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hyperlink" Target="https://dblp.uni-trier.de/pers/hd/b/Baum:Carsten" TargetMode="External"/><Relationship Id="rId13" Type="http://schemas.openxmlformats.org/officeDocument/2006/relationships/hyperlink" Target="https://dblp.uni-trier.de/pers/hd/b/Bootle:Jonathan" TargetMode="External"/><Relationship Id="rId18" Type="http://schemas.openxmlformats.org/officeDocument/2006/relationships/hyperlink" Target="https://dblp.uni-trier.de/db/conf/eurocrypt/eurocrypt2018-1.html#LyubashevskyS18" TargetMode="External"/><Relationship Id="rId26" Type="http://schemas.openxmlformats.org/officeDocument/2006/relationships/image" Target="../media/image3.png"/><Relationship Id="rId3" Type="http://schemas.openxmlformats.org/officeDocument/2006/relationships/hyperlink" Target="https://dblp.org/pers/hd/r/Riabzev:Michael" TargetMode="External"/><Relationship Id="rId21" Type="http://schemas.openxmlformats.org/officeDocument/2006/relationships/hyperlink" Target="https://dblp.uni-trier.de/pers/hd/a/Au:Man_Ho" TargetMode="External"/><Relationship Id="rId7" Type="http://schemas.openxmlformats.org/officeDocument/2006/relationships/hyperlink" Target="https://dblp.org/db/conf/eurocrypt/eurocrypt2019-1.html#Ben-SassonCRSVW19" TargetMode="External"/><Relationship Id="rId12" Type="http://schemas.openxmlformats.org/officeDocument/2006/relationships/hyperlink" Target="https://dblp.uni-trier.de/db/conf/scn/scn2018.html#BaumDLOP18" TargetMode="External"/><Relationship Id="rId17" Type="http://schemas.openxmlformats.org/officeDocument/2006/relationships/hyperlink" Target="https://dblp.uni-trier.de/db/conf/eurocrypt/eurocrypt2012.html#Lyubashevsky12" TargetMode="External"/><Relationship Id="rId25" Type="http://schemas.openxmlformats.org/officeDocument/2006/relationships/hyperlink" Target="https://dblp.uni-trier.de/db/conf/crypto/crypto2019-1.html#YangAZXYW19" TargetMode="External"/><Relationship Id="rId2" Type="http://schemas.openxmlformats.org/officeDocument/2006/relationships/hyperlink" Target="https://dblp.org/pers/hd/b/Ben=Sasson:Eli" TargetMode="External"/><Relationship Id="rId16" Type="http://schemas.openxmlformats.org/officeDocument/2006/relationships/hyperlink" Target="https://dblp.uni-trier.de/db/conf/asiacrypt/asiacrypt2009.html#Lyubashevsky09" TargetMode="External"/><Relationship Id="rId20" Type="http://schemas.openxmlformats.org/officeDocument/2006/relationships/hyperlink" Target="https://dblp.uni-trier.de/pers/hd/y/Yang:Rupen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blp.org/pers/hd/w/Ward:Nicholas_P=" TargetMode="External"/><Relationship Id="rId11" Type="http://schemas.openxmlformats.org/officeDocument/2006/relationships/hyperlink" Target="https://dblp.uni-trier.de/pers/hd/p/Peikert:Chris" TargetMode="External"/><Relationship Id="rId24" Type="http://schemas.openxmlformats.org/officeDocument/2006/relationships/hyperlink" Target="https://dblp.uni-trier.de/pers/hd/y/Yu:Zuoxia" TargetMode="External"/><Relationship Id="rId5" Type="http://schemas.openxmlformats.org/officeDocument/2006/relationships/hyperlink" Target="https://dblp.org/pers/hd/v/Virza:Madars" TargetMode="External"/><Relationship Id="rId15" Type="http://schemas.openxmlformats.org/officeDocument/2006/relationships/hyperlink" Target="https://dblp.uni-trier.de/db/conf/crypto/crypto2019-1.html#BootleLS19" TargetMode="External"/><Relationship Id="rId23" Type="http://schemas.openxmlformats.org/officeDocument/2006/relationships/hyperlink" Target="https://dblp.uni-trier.de/pers/hd/x/Xu:Qiuliang" TargetMode="External"/><Relationship Id="rId10" Type="http://schemas.openxmlformats.org/officeDocument/2006/relationships/hyperlink" Target="https://dblp.uni-trier.de/pers/hd/o/Oechsner:Sabine" TargetMode="External"/><Relationship Id="rId19" Type="http://schemas.openxmlformats.org/officeDocument/2006/relationships/hyperlink" Target="https://dblp.uni-trier.de/db/journals/tches/tches2019.html#LyubashevskyS19" TargetMode="External"/><Relationship Id="rId4" Type="http://schemas.openxmlformats.org/officeDocument/2006/relationships/hyperlink" Target="https://dblp.org/pers/hd/s/Spooner:Nicholas" TargetMode="External"/><Relationship Id="rId9" Type="http://schemas.openxmlformats.org/officeDocument/2006/relationships/hyperlink" Target="https://dblp.uni-trier.de/pers/hd/d/Damg=aring=rd:Ivan" TargetMode="External"/><Relationship Id="rId14" Type="http://schemas.openxmlformats.org/officeDocument/2006/relationships/hyperlink" Target="https://dblp.uni-trier.de/pers/hd/s/Seiler:Gregor" TargetMode="External"/><Relationship Id="rId22" Type="http://schemas.openxmlformats.org/officeDocument/2006/relationships/hyperlink" Target="https://dblp.uni-trier.de/pers/hd/z/Zhang:Zhenfei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0BAA8D9-66FD-40BE-9305-34D62EE3F3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5285" y="935109"/>
            <a:ext cx="1129081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 i="0" kern="1200" dirty="0"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+mj-lt"/>
                <a:ea typeface="+mj-ea"/>
                <a:cs typeface="+mj-cs"/>
              </a:rPr>
              <a:t>Lattices and Zero-Knowledge</a:t>
            </a:r>
            <a:endParaRPr lang="en-US" sz="5400" kern="1200" dirty="0">
              <a:solidFill>
                <a:schemeClr val="accent4">
                  <a:lumMod val="60000"/>
                  <a:lumOff val="4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C09FD6-1B2F-47D6-875F-3621A05518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79074" y="3267516"/>
            <a:ext cx="9833548" cy="341166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200" dirty="0">
                <a:solidFill>
                  <a:srgbClr val="00B050"/>
                </a:solidFill>
              </a:rPr>
              <a:t>Vadim Lyubashevsky</a:t>
            </a:r>
          </a:p>
          <a:p>
            <a:r>
              <a:rPr lang="en-US" sz="3200" dirty="0">
                <a:solidFill>
                  <a:srgbClr val="002060"/>
                </a:solidFill>
              </a:rPr>
              <a:t>IBM Research Europe, Zurich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September 16, 2020</a:t>
            </a:r>
          </a:p>
        </p:txBody>
      </p:sp>
      <p:pic>
        <p:nvPicPr>
          <p:cNvPr id="5" name="Picture 4" descr="A picture containing building, blind, light&#10;&#10;Description automatically generated">
            <a:extLst>
              <a:ext uri="{FF2B5EF4-FFF2-40B4-BE49-F238E27FC236}">
                <a16:creationId xmlns:a16="http://schemas.microsoft.com/office/drawing/2014/main" id="{C83D5836-FB8C-4036-A746-5F66A2759A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4996" y="5772295"/>
            <a:ext cx="2421099" cy="90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722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91F256C-76A9-40F1-B023-DD573A09D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Lattices</a:t>
            </a:r>
            <a:endParaRPr lang="en-CH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BE8C67-A12A-48EC-AB19-9CA40C5E9A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268346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74410-6F97-4950-8E71-FCA3C6699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79218" cy="1325563"/>
          </a:xfrm>
        </p:spPr>
        <p:txBody>
          <a:bodyPr/>
          <a:lstStyle/>
          <a:p>
            <a:r>
              <a:rPr lang="en-US" dirty="0"/>
              <a:t>(USA-centric) Quantum-Safe Standards Progress</a:t>
            </a:r>
            <a:endParaRPr lang="en-C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5D99D-1D79-4AD0-8288-82756E2E83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79218" cy="230175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u="sng" dirty="0"/>
              <a:t>NSA 2015: </a:t>
            </a:r>
            <a:r>
              <a:rPr lang="en-US" dirty="0"/>
              <a:t>“</a:t>
            </a:r>
            <a:r>
              <a:rPr lang="en-US" b="0" i="0" dirty="0">
                <a:solidFill>
                  <a:srgbClr val="222222"/>
                </a:solidFill>
                <a:effectLst/>
              </a:rPr>
              <a:t>IAD </a:t>
            </a:r>
            <a:r>
              <a:rPr lang="en-US" b="0" i="0" dirty="0">
                <a:solidFill>
                  <a:srgbClr val="0070C0"/>
                </a:solidFill>
                <a:effectLst/>
              </a:rPr>
              <a:t>will initiate a transition to quantum resistant algorithms </a:t>
            </a:r>
            <a:r>
              <a:rPr lang="en-US" b="0" i="0" dirty="0">
                <a:solidFill>
                  <a:srgbClr val="222222"/>
                </a:solidFill>
                <a:effectLst/>
              </a:rPr>
              <a:t>in the not too distant future … </a:t>
            </a:r>
          </a:p>
          <a:p>
            <a:pPr marL="0" indent="0">
              <a:buNone/>
            </a:pPr>
            <a:r>
              <a:rPr lang="en-US" b="0" i="0" dirty="0">
                <a:solidFill>
                  <a:srgbClr val="222222"/>
                </a:solidFill>
                <a:effectLst/>
              </a:rPr>
              <a:t>For those partners and vendors that have not yet made the transition to Suite B elliptic curve algorithms, we recommend not making a significant expenditure to do so at this point </a:t>
            </a:r>
            <a:r>
              <a:rPr lang="en-US" b="0" i="0" dirty="0">
                <a:solidFill>
                  <a:srgbClr val="0070C0"/>
                </a:solidFill>
                <a:effectLst/>
              </a:rPr>
              <a:t>but instead to prepare for the upcoming quantum resistant algorithm transition</a:t>
            </a:r>
            <a:r>
              <a:rPr lang="en-US" b="0" i="0" dirty="0">
                <a:solidFill>
                  <a:srgbClr val="222222"/>
                </a:solidFill>
                <a:effectLst/>
              </a:rPr>
              <a:t>.”</a:t>
            </a:r>
          </a:p>
          <a:p>
            <a:pPr marL="0" indent="0">
              <a:buNone/>
            </a:pPr>
            <a:endParaRPr lang="en-US" b="0" i="0" dirty="0">
              <a:solidFill>
                <a:srgbClr val="222222"/>
              </a:solidFill>
              <a:effectLst/>
            </a:endParaRPr>
          </a:p>
          <a:p>
            <a:pPr marL="0" indent="0">
              <a:buNone/>
            </a:pPr>
            <a:r>
              <a:rPr lang="en-US" b="0" i="0" u="sng" dirty="0">
                <a:solidFill>
                  <a:srgbClr val="222222"/>
                </a:solidFill>
                <a:effectLst/>
              </a:rPr>
              <a:t>NIST 2017: </a:t>
            </a:r>
            <a:r>
              <a:rPr lang="en-US" b="0" i="0" dirty="0">
                <a:solidFill>
                  <a:srgbClr val="222222"/>
                </a:solidFill>
                <a:effectLst/>
              </a:rPr>
              <a:t>Starts the Post-Quantum Cryptography Standardization Process for Encryption / KEM and digital signatures.  69 entries received.  </a:t>
            </a:r>
          </a:p>
          <a:p>
            <a:pPr marL="0" indent="0">
              <a:buNone/>
            </a:pPr>
            <a:endParaRPr lang="en-US" dirty="0">
              <a:solidFill>
                <a:srgbClr val="2222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4901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F3CB6-F171-4C33-842C-9BFE26483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NIST Round 3 Finalists</a:t>
            </a:r>
            <a:br>
              <a:rPr lang="en-US" dirty="0"/>
            </a:br>
            <a:r>
              <a:rPr lang="en-US" sz="3600" b="0" dirty="0"/>
              <a:t>(announced in July 2020)</a:t>
            </a:r>
            <a:endParaRPr lang="en-CH" b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5B1E3-E5C7-434F-9AA9-4A5DA833FC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194741"/>
            <a:ext cx="5181600" cy="25785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/>
              <a:t>Encryption and KEM</a:t>
            </a:r>
            <a:r>
              <a:rPr lang="en-US" dirty="0"/>
              <a:t> </a:t>
            </a:r>
          </a:p>
          <a:p>
            <a:r>
              <a:rPr lang="en-US" dirty="0"/>
              <a:t>Classic </a:t>
            </a:r>
            <a:r>
              <a:rPr lang="en-US" dirty="0" err="1"/>
              <a:t>McEliece</a:t>
            </a:r>
            <a:endParaRPr lang="en-US" dirty="0"/>
          </a:p>
          <a:p>
            <a:r>
              <a:rPr lang="en-US" dirty="0">
                <a:solidFill>
                  <a:srgbClr val="0070C0"/>
                </a:solidFill>
              </a:rPr>
              <a:t>CRYSTALS-</a:t>
            </a:r>
            <a:r>
              <a:rPr lang="en-US" dirty="0" err="1">
                <a:solidFill>
                  <a:srgbClr val="0070C0"/>
                </a:solidFill>
              </a:rPr>
              <a:t>Kyber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rgbClr val="0070C0"/>
                </a:solidFill>
              </a:rPr>
              <a:t>NTRU</a:t>
            </a:r>
          </a:p>
          <a:p>
            <a:r>
              <a:rPr lang="en-US" dirty="0">
                <a:solidFill>
                  <a:srgbClr val="0070C0"/>
                </a:solidFill>
              </a:rPr>
              <a:t>SABER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4FDC1F-BE40-4AE9-9E9A-CB0EAE3FB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94741"/>
            <a:ext cx="5181600" cy="2578595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Digital Signatures</a:t>
            </a:r>
            <a:endParaRPr lang="en-US" dirty="0"/>
          </a:p>
          <a:p>
            <a:r>
              <a:rPr lang="en-US" dirty="0">
                <a:solidFill>
                  <a:srgbClr val="0070C0"/>
                </a:solidFill>
              </a:rPr>
              <a:t>CRYSTALS-</a:t>
            </a:r>
            <a:r>
              <a:rPr lang="en-US" dirty="0" err="1">
                <a:solidFill>
                  <a:srgbClr val="0070C0"/>
                </a:solidFill>
              </a:rPr>
              <a:t>Dilithium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rgbClr val="0070C0"/>
                </a:solidFill>
              </a:rPr>
              <a:t>FALCON</a:t>
            </a:r>
          </a:p>
          <a:p>
            <a:r>
              <a:rPr lang="en-US" dirty="0"/>
              <a:t>Rainbow</a:t>
            </a:r>
            <a:endParaRPr lang="en-CH" dirty="0"/>
          </a:p>
          <a:p>
            <a:pPr marL="0" indent="0">
              <a:buNone/>
            </a:pPr>
            <a:endParaRPr lang="en-CH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849993-45A1-4BE7-936C-8D3DA7134E33}"/>
              </a:ext>
            </a:extLst>
          </p:cNvPr>
          <p:cNvSpPr txBox="1"/>
          <p:nvPr/>
        </p:nvSpPr>
        <p:spPr>
          <a:xfrm>
            <a:off x="9750803" y="6396604"/>
            <a:ext cx="2441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Lattice schemes in blue</a:t>
            </a:r>
            <a:endParaRPr lang="en-CH" dirty="0">
              <a:solidFill>
                <a:srgbClr val="0070C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181BE7-D529-4BFB-8260-74CEB17D286A}"/>
              </a:ext>
            </a:extLst>
          </p:cNvPr>
          <p:cNvSpPr txBox="1"/>
          <p:nvPr/>
        </p:nvSpPr>
        <p:spPr>
          <a:xfrm>
            <a:off x="603308" y="5108896"/>
            <a:ext cx="518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public key + ciphertext ≈ 2KB</a:t>
            </a:r>
          </a:p>
          <a:p>
            <a:r>
              <a:rPr lang="en-US" dirty="0"/>
              <a:t>faster than EC / RSA-based schemes  </a:t>
            </a:r>
            <a:endParaRPr lang="en-CH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05E2241-7971-40C2-B9A0-1BECA410FC9E}"/>
              </a:ext>
            </a:extLst>
          </p:cNvPr>
          <p:cNvSpPr txBox="1"/>
          <p:nvPr/>
        </p:nvSpPr>
        <p:spPr>
          <a:xfrm>
            <a:off x="6325998" y="5108896"/>
            <a:ext cx="53263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public key + signature ≈ 2 - 5KB </a:t>
            </a:r>
          </a:p>
          <a:p>
            <a:r>
              <a:rPr lang="en-US" dirty="0"/>
              <a:t>verification about the same speed as classical schemes</a:t>
            </a:r>
          </a:p>
          <a:p>
            <a:r>
              <a:rPr lang="en-US" dirty="0"/>
              <a:t>signing is a bit slower (still can do &gt; 3K sigs/sec)</a:t>
            </a:r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2844767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74410-6F97-4950-8E71-FCA3C6699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79218" cy="1325563"/>
          </a:xfrm>
        </p:spPr>
        <p:txBody>
          <a:bodyPr/>
          <a:lstStyle/>
          <a:p>
            <a:r>
              <a:rPr lang="en-US" dirty="0"/>
              <a:t>(USA-centric) Quantum-Safe Standards Progress</a:t>
            </a:r>
            <a:endParaRPr lang="en-C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5D99D-1D79-4AD0-8288-82756E2E83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724712"/>
            <a:ext cx="10712743" cy="255864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dirty="0">
              <a:solidFill>
                <a:srgbClr val="222222"/>
              </a:solidFill>
            </a:endParaRPr>
          </a:p>
          <a:p>
            <a:pPr marL="0" indent="0">
              <a:buNone/>
            </a:pPr>
            <a:r>
              <a:rPr lang="en-US" b="0" i="0" u="sng" dirty="0">
                <a:solidFill>
                  <a:srgbClr val="222222"/>
                </a:solidFill>
                <a:effectLst/>
              </a:rPr>
              <a:t>NSA 2020: </a:t>
            </a:r>
            <a:r>
              <a:rPr lang="en-US" b="0" i="0" dirty="0">
                <a:solidFill>
                  <a:srgbClr val="222222"/>
                </a:solidFill>
                <a:effectLst/>
              </a:rPr>
              <a:t>“</a:t>
            </a:r>
            <a:r>
              <a:rPr lang="en-US" b="0" i="0" dirty="0">
                <a:solidFill>
                  <a:srgbClr val="000000"/>
                </a:solidFill>
                <a:effectLst/>
              </a:rPr>
              <a:t>NSA CSD has reviewed the security analysis and performance characteristics of the proposals, and </a:t>
            </a:r>
            <a:r>
              <a:rPr lang="en-US" b="0" i="0" dirty="0">
                <a:solidFill>
                  <a:srgbClr val="0070C0"/>
                </a:solidFill>
                <a:effectLst/>
              </a:rPr>
              <a:t>we are confident in those lattice-based schemes with strong dependence on well-studied mathematical problems </a:t>
            </a:r>
            <a:r>
              <a:rPr lang="en-US" b="0" i="0" dirty="0">
                <a:solidFill>
                  <a:srgbClr val="000000"/>
                </a:solidFill>
                <a:effectLst/>
              </a:rPr>
              <a:t>and in hash-based signatures for certain niche solutions … </a:t>
            </a:r>
            <a:r>
              <a:rPr lang="en-US" b="0" i="0" dirty="0">
                <a:solidFill>
                  <a:srgbClr val="222222"/>
                </a:solidFill>
                <a:effectLst/>
              </a:rPr>
              <a:t> </a:t>
            </a:r>
          </a:p>
          <a:p>
            <a:pPr marL="0" indent="0">
              <a:buNone/>
            </a:pPr>
            <a:r>
              <a:rPr lang="en-US" b="0" i="0" dirty="0">
                <a:solidFill>
                  <a:srgbClr val="000000"/>
                </a:solidFill>
                <a:effectLst/>
              </a:rPr>
              <a:t>Based on their history of analysis and implementation efforts, </a:t>
            </a:r>
            <a:r>
              <a:rPr lang="en-US" b="0" i="0" dirty="0">
                <a:solidFill>
                  <a:srgbClr val="0070C0"/>
                </a:solidFill>
                <a:effectLst/>
              </a:rPr>
              <a:t>NSA CSD expects that a NIST-candidate lattice-based signature and a NIST-candidate lattice-based key encapsulation mechanism will be approved for NSS</a:t>
            </a:r>
            <a:r>
              <a:rPr lang="en-US" b="0" i="0" dirty="0">
                <a:solidFill>
                  <a:srgbClr val="000000"/>
                </a:solidFill>
                <a:effectLst/>
              </a:rPr>
              <a:t>.” </a:t>
            </a:r>
          </a:p>
          <a:p>
            <a:pPr marL="0" indent="0">
              <a:buNone/>
            </a:pPr>
            <a:endParaRPr lang="en-US" b="0" i="0" dirty="0">
              <a:solidFill>
                <a:srgbClr val="000000"/>
              </a:solidFill>
              <a:effectLst/>
              <a:latin typeface="Open Sans"/>
            </a:endParaRPr>
          </a:p>
          <a:p>
            <a:pPr marL="0" indent="0">
              <a:buNone/>
            </a:pPr>
            <a:r>
              <a:rPr lang="en-US" u="sng" dirty="0">
                <a:solidFill>
                  <a:srgbClr val="000000"/>
                </a:solidFill>
              </a:rPr>
              <a:t>NIST 2022:</a:t>
            </a:r>
            <a:r>
              <a:rPr lang="en-US" b="0" i="0" u="sng" dirty="0">
                <a:solidFill>
                  <a:srgbClr val="000000"/>
                </a:solidFill>
                <a:effectLst/>
              </a:rPr>
              <a:t> </a:t>
            </a:r>
            <a:r>
              <a:rPr lang="en-US" b="0" i="0" dirty="0">
                <a:solidFill>
                  <a:srgbClr val="000000"/>
                </a:solidFill>
                <a:effectLst/>
              </a:rPr>
              <a:t> Standardizes ???</a:t>
            </a:r>
            <a:endParaRPr lang="en-CH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6761EF-F7DC-487E-A1F1-FC33C5806C33}"/>
              </a:ext>
            </a:extLst>
          </p:cNvPr>
          <p:cNvSpPr txBox="1"/>
          <p:nvPr/>
        </p:nvSpPr>
        <p:spPr>
          <a:xfrm>
            <a:off x="838200" y="1861437"/>
            <a:ext cx="10176545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u="sng" dirty="0">
                <a:solidFill>
                  <a:schemeClr val="bg1">
                    <a:lumMod val="85000"/>
                  </a:schemeClr>
                </a:solidFill>
              </a:rPr>
              <a:t>NSA 2015: 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“</a:t>
            </a:r>
            <a:r>
              <a:rPr lang="en-US" b="0" i="0" dirty="0">
                <a:solidFill>
                  <a:schemeClr val="bg1">
                    <a:lumMod val="85000"/>
                  </a:schemeClr>
                </a:solidFill>
                <a:effectLst/>
              </a:rPr>
              <a:t>IAD will initiate a transition to quantum resistant algorithms in the not too distant future … </a:t>
            </a:r>
          </a:p>
          <a:p>
            <a:pPr marL="0" indent="0">
              <a:buNone/>
            </a:pPr>
            <a:r>
              <a:rPr lang="en-US" b="0" i="0" dirty="0">
                <a:solidFill>
                  <a:schemeClr val="bg1">
                    <a:lumMod val="85000"/>
                  </a:schemeClr>
                </a:solidFill>
                <a:effectLst/>
              </a:rPr>
              <a:t>For those partners and vendors that have not yet made the transition to Suite B elliptic curve algorithms, we recommend not making a significant expenditure to do so at this point but instead to prepare for the upcoming quantum resistant algorithm transition.”</a:t>
            </a:r>
          </a:p>
          <a:p>
            <a:pPr marL="0" indent="0">
              <a:buNone/>
            </a:pPr>
            <a:endParaRPr lang="en-US" b="0" i="0" dirty="0">
              <a:solidFill>
                <a:schemeClr val="bg1">
                  <a:lumMod val="85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en-US" b="0" i="0" u="sng" dirty="0">
                <a:solidFill>
                  <a:schemeClr val="bg1">
                    <a:lumMod val="85000"/>
                  </a:schemeClr>
                </a:solidFill>
                <a:effectLst/>
              </a:rPr>
              <a:t>NIST 2017: </a:t>
            </a:r>
            <a:r>
              <a:rPr lang="en-US" b="0" i="0" dirty="0">
                <a:solidFill>
                  <a:schemeClr val="bg1">
                    <a:lumMod val="85000"/>
                  </a:schemeClr>
                </a:solidFill>
                <a:effectLst/>
              </a:rPr>
              <a:t>Starts the Post-Quantum Cryptography Standardization Process for Encryption / KEM and digital signatures.  69 entries received.  </a:t>
            </a:r>
          </a:p>
        </p:txBody>
      </p:sp>
    </p:spTree>
    <p:extLst>
      <p:ext uri="{BB962C8B-B14F-4D97-AF65-F5344CB8AC3E}">
        <p14:creationId xmlns:p14="http://schemas.microsoft.com/office/powerpoint/2010/main" val="2518415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91F256C-76A9-40F1-B023-DD573A09D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Lattice Zero Knowledge</a:t>
            </a:r>
            <a:endParaRPr lang="en-CH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BE8C67-A12A-48EC-AB19-9CA40C5E9A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089862"/>
            <a:ext cx="10515600" cy="1500187"/>
          </a:xfrm>
        </p:spPr>
        <p:txBody>
          <a:bodyPr/>
          <a:lstStyle/>
          <a:p>
            <a:r>
              <a:rPr lang="en-US" dirty="0"/>
              <a:t>Like </a:t>
            </a:r>
            <a:r>
              <a:rPr lang="en-US" dirty="0" err="1"/>
              <a:t>Schnorr</a:t>
            </a:r>
            <a:r>
              <a:rPr lang="en-US" dirty="0"/>
              <a:t> … but different</a:t>
            </a:r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18473287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59A0B-18BF-40DA-97B0-395E277CE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Discrete Log and Lattice Problems</a:t>
            </a:r>
            <a:endParaRPr lang="en-CH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608EDB-584E-436F-9960-EA7FDBB690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/>
              <a:t>Discrete Log Relation</a:t>
            </a:r>
            <a:endParaRPr lang="en-CH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C14005-A003-4144-A24C-21F3F048223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Ring R: </a:t>
            </a:r>
            <a:r>
              <a:rPr lang="en-US" dirty="0" err="1"/>
              <a:t>Z</a:t>
            </a:r>
            <a:r>
              <a:rPr lang="en-US" baseline="-25000" dirty="0" err="1"/>
              <a:t>q</a:t>
            </a:r>
            <a:endParaRPr lang="en-US" dirty="0"/>
          </a:p>
          <a:p>
            <a:pPr marL="0" indent="0">
              <a:buNone/>
            </a:pPr>
            <a:endParaRPr lang="en-US" baseline="-25000" dirty="0"/>
          </a:p>
          <a:p>
            <a:pPr marL="0" indent="0">
              <a:buNone/>
            </a:pPr>
            <a:r>
              <a:rPr lang="en-US" dirty="0"/>
              <a:t>function f mapping </a:t>
            </a:r>
            <a:r>
              <a:rPr lang="en-US" dirty="0" err="1"/>
              <a:t>R</a:t>
            </a:r>
            <a:r>
              <a:rPr lang="en-US" baseline="30000" dirty="0" err="1"/>
              <a:t>k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R’ </a:t>
            </a:r>
            <a:r>
              <a:rPr lang="en-US" dirty="0"/>
              <a:t> 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f(</a:t>
            </a:r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r>
              <a:rPr lang="en-US" baseline="-25000" dirty="0"/>
              <a:t> </a:t>
            </a:r>
            <a:r>
              <a:rPr lang="en-US" dirty="0"/>
              <a:t>, … , </a:t>
            </a:r>
            <a:r>
              <a:rPr lang="en-US" dirty="0" err="1">
                <a:solidFill>
                  <a:srgbClr val="FF0000"/>
                </a:solidFill>
              </a:rPr>
              <a:t>s</a:t>
            </a:r>
            <a:r>
              <a:rPr lang="en-US" baseline="-25000" dirty="0" err="1">
                <a:solidFill>
                  <a:srgbClr val="FF0000"/>
                </a:solidFill>
              </a:rPr>
              <a:t>k</a:t>
            </a:r>
            <a:r>
              <a:rPr lang="en-US" dirty="0"/>
              <a:t>) = g</a:t>
            </a:r>
            <a:r>
              <a:rPr lang="en-US" spc="-10000" baseline="-25000" dirty="0"/>
              <a:t>1</a:t>
            </a:r>
            <a:r>
              <a:rPr lang="en-US" baseline="30000" dirty="0">
                <a:solidFill>
                  <a:srgbClr val="FF0000"/>
                </a:solidFill>
              </a:rPr>
              <a:t>s</a:t>
            </a:r>
            <a:r>
              <a:rPr lang="en-US" sz="1600" baseline="30000" dirty="0">
                <a:solidFill>
                  <a:srgbClr val="FF0000"/>
                </a:solidFill>
              </a:rPr>
              <a:t>1</a:t>
            </a:r>
            <a:r>
              <a:rPr lang="en-US" sz="1600" baseline="30000" dirty="0"/>
              <a:t> </a:t>
            </a:r>
            <a:r>
              <a:rPr lang="en-US" dirty="0"/>
              <a:t>∙ … ∙</a:t>
            </a:r>
            <a:r>
              <a:rPr lang="en-US" baseline="30000" dirty="0"/>
              <a:t> </a:t>
            </a:r>
            <a:r>
              <a:rPr lang="en-US" dirty="0" err="1"/>
              <a:t>g</a:t>
            </a:r>
            <a:r>
              <a:rPr lang="en-US" spc="-10000" baseline="-25000" dirty="0" err="1"/>
              <a:t>k</a:t>
            </a:r>
            <a:r>
              <a:rPr lang="en-US" baseline="30000" dirty="0" err="1">
                <a:solidFill>
                  <a:srgbClr val="FF0000"/>
                </a:solidFill>
              </a:rPr>
              <a:t>s</a:t>
            </a:r>
            <a:r>
              <a:rPr lang="en-US" sz="1600" baseline="30000" dirty="0" err="1">
                <a:solidFill>
                  <a:srgbClr val="FF0000"/>
                </a:solidFill>
              </a:rPr>
              <a:t>k</a:t>
            </a:r>
            <a:r>
              <a:rPr lang="en-US" sz="1600" dirty="0">
                <a:solidFill>
                  <a:srgbClr val="FF0000"/>
                </a:solidFill>
              </a:rPr>
              <a:t>  </a:t>
            </a:r>
            <a:r>
              <a:rPr lang="en-US" dirty="0"/>
              <a:t>mod p</a:t>
            </a:r>
          </a:p>
          <a:p>
            <a:pPr marL="0" indent="0">
              <a:buNone/>
            </a:pPr>
            <a:endParaRPr lang="en-US" baseline="-25000" dirty="0"/>
          </a:p>
          <a:p>
            <a:pPr marL="0" indent="0">
              <a:buNone/>
            </a:pPr>
            <a:r>
              <a:rPr lang="en-US" dirty="0"/>
              <a:t>f is 1-way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8E236C-7250-4FFE-AAB2-094CF10D30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u="sng" dirty="0"/>
              <a:t>Ring-LWE/ Ring-SIS Relation</a:t>
            </a:r>
            <a:endParaRPr lang="en-CH" u="sng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785536-B845-4EA9-9B8D-586AE457CD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4425" y="2440234"/>
            <a:ext cx="6095996" cy="422574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Ring R: Z[X]/(X</a:t>
            </a:r>
            <a:r>
              <a:rPr lang="en-US" baseline="30000" dirty="0"/>
              <a:t>n</a:t>
            </a:r>
            <a:r>
              <a:rPr lang="en-US" dirty="0"/>
              <a:t>+1)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function mapping </a:t>
            </a:r>
            <a:r>
              <a:rPr lang="en-US" dirty="0" err="1"/>
              <a:t>R</a:t>
            </a:r>
            <a:r>
              <a:rPr lang="en-US" baseline="30000" dirty="0" err="1"/>
              <a:t>k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R’ 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	</a:t>
            </a:r>
            <a:r>
              <a:rPr lang="en-US" dirty="0"/>
              <a:t>f(</a:t>
            </a:r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r>
              <a:rPr lang="en-US" baseline="-25000" dirty="0"/>
              <a:t> </a:t>
            </a:r>
            <a:r>
              <a:rPr lang="en-US" dirty="0"/>
              <a:t>, … , </a:t>
            </a:r>
            <a:r>
              <a:rPr lang="en-US" dirty="0" err="1">
                <a:solidFill>
                  <a:srgbClr val="FF0000"/>
                </a:solidFill>
              </a:rPr>
              <a:t>s</a:t>
            </a:r>
            <a:r>
              <a:rPr lang="en-US" baseline="-25000" dirty="0" err="1">
                <a:solidFill>
                  <a:srgbClr val="FF0000"/>
                </a:solidFill>
              </a:rPr>
              <a:t>k</a:t>
            </a:r>
            <a:r>
              <a:rPr lang="en-US" dirty="0"/>
              <a:t>) = a</a:t>
            </a:r>
            <a:r>
              <a:rPr lang="en-US" baseline="-25000" dirty="0"/>
              <a:t>1</a:t>
            </a:r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r>
              <a:rPr lang="en-US" dirty="0"/>
              <a:t> + … </a:t>
            </a:r>
            <a:r>
              <a:rPr lang="en-US" dirty="0" err="1"/>
              <a:t>a</a:t>
            </a:r>
            <a:r>
              <a:rPr lang="en-US" baseline="-25000" dirty="0" err="1"/>
              <a:t>k</a:t>
            </a:r>
            <a:r>
              <a:rPr lang="en-US" dirty="0" err="1">
                <a:solidFill>
                  <a:srgbClr val="FF0000"/>
                </a:solidFill>
              </a:rPr>
              <a:t>s</a:t>
            </a:r>
            <a:r>
              <a:rPr lang="en-US" baseline="-25000" dirty="0" err="1">
                <a:solidFill>
                  <a:srgbClr val="FF0000"/>
                </a:solidFill>
              </a:rPr>
              <a:t>k</a:t>
            </a:r>
            <a:r>
              <a:rPr lang="en-US" baseline="-25000" dirty="0">
                <a:solidFill>
                  <a:srgbClr val="FF0000"/>
                </a:solidFill>
              </a:rPr>
              <a:t> </a:t>
            </a:r>
            <a:r>
              <a:rPr lang="en-US" dirty="0"/>
              <a:t>mod p</a:t>
            </a:r>
            <a:endParaRPr lang="en-US" baseline="-25000" dirty="0"/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 is 1-way if </a:t>
            </a:r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r>
              <a:rPr lang="en-US" baseline="-25000" dirty="0"/>
              <a:t> </a:t>
            </a:r>
            <a:r>
              <a:rPr lang="en-US" dirty="0"/>
              <a:t>, … , </a:t>
            </a:r>
            <a:r>
              <a:rPr lang="en-US" dirty="0" err="1">
                <a:solidFill>
                  <a:srgbClr val="FF0000"/>
                </a:solidFill>
              </a:rPr>
              <a:t>s</a:t>
            </a:r>
            <a:r>
              <a:rPr lang="en-US" baseline="-25000" dirty="0" err="1">
                <a:solidFill>
                  <a:srgbClr val="FF0000"/>
                </a:solidFill>
              </a:rPr>
              <a:t>k</a:t>
            </a:r>
            <a:r>
              <a:rPr lang="en-US" baseline="-25000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have small coefficients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an algebraic bonus: R’ = </a:t>
            </a:r>
            <a:r>
              <a:rPr lang="en-US" dirty="0" err="1"/>
              <a:t>Z</a:t>
            </a:r>
            <a:r>
              <a:rPr lang="en-US" baseline="-25000" dirty="0" err="1"/>
              <a:t>p</a:t>
            </a:r>
            <a:r>
              <a:rPr lang="en-US" dirty="0"/>
              <a:t>[X]/(X</a:t>
            </a:r>
            <a:r>
              <a:rPr lang="en-US" baseline="30000" dirty="0"/>
              <a:t>n</a:t>
            </a:r>
            <a:r>
              <a:rPr lang="en-US" dirty="0"/>
              <a:t>+1)</a:t>
            </a:r>
          </a:p>
          <a:p>
            <a:pPr marL="0" indent="0">
              <a:buNone/>
            </a:pPr>
            <a:r>
              <a:rPr lang="en-US" dirty="0"/>
              <a:t> </a:t>
            </a:r>
            <a:endParaRPr lang="en-CH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422725F-11E4-42F4-B092-376E09710170}"/>
              </a:ext>
            </a:extLst>
          </p:cNvPr>
          <p:cNvCxnSpPr>
            <a:cxnSpLocks/>
          </p:cNvCxnSpPr>
          <p:nvPr/>
        </p:nvCxnSpPr>
        <p:spPr>
          <a:xfrm>
            <a:off x="6096000" y="1761688"/>
            <a:ext cx="0" cy="5016617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0D71FEC-9A87-4343-ABA7-AAD459349617}"/>
              </a:ext>
            </a:extLst>
          </p:cNvPr>
          <p:cNvCxnSpPr/>
          <p:nvPr/>
        </p:nvCxnSpPr>
        <p:spPr>
          <a:xfrm>
            <a:off x="11100816" y="3520440"/>
            <a:ext cx="0" cy="786384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3780D02D-C613-4AB0-A1EB-192E173D5082}"/>
              </a:ext>
            </a:extLst>
          </p:cNvPr>
          <p:cNvSpPr txBox="1"/>
          <p:nvPr/>
        </p:nvSpPr>
        <p:spPr>
          <a:xfrm>
            <a:off x="10168128" y="2889504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Want this to be small (2</a:t>
            </a:r>
            <a:r>
              <a:rPr lang="en-US" baseline="30000" dirty="0">
                <a:solidFill>
                  <a:srgbClr val="00B050"/>
                </a:solidFill>
              </a:rPr>
              <a:t>12 </a:t>
            </a:r>
            <a:r>
              <a:rPr lang="en-US" dirty="0">
                <a:solidFill>
                  <a:srgbClr val="00B050"/>
                </a:solidFill>
              </a:rPr>
              <a:t> - 2</a:t>
            </a:r>
            <a:r>
              <a:rPr lang="en-US" baseline="30000" dirty="0">
                <a:solidFill>
                  <a:srgbClr val="00B050"/>
                </a:solidFill>
              </a:rPr>
              <a:t>32</a:t>
            </a:r>
            <a:r>
              <a:rPr lang="en-US" dirty="0">
                <a:solidFill>
                  <a:srgbClr val="00B050"/>
                </a:solidFill>
              </a:rPr>
              <a:t>)</a:t>
            </a:r>
            <a:endParaRPr lang="en-CH" dirty="0">
              <a:solidFill>
                <a:srgbClr val="00B050"/>
              </a:solidFill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20E1378-4B43-4B0D-AA6A-3C0609584991}"/>
              </a:ext>
            </a:extLst>
          </p:cNvPr>
          <p:cNvCxnSpPr>
            <a:cxnSpLocks/>
          </p:cNvCxnSpPr>
          <p:nvPr/>
        </p:nvCxnSpPr>
        <p:spPr>
          <a:xfrm flipH="1" flipV="1">
            <a:off x="2148840" y="3118105"/>
            <a:ext cx="2069148" cy="201355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108FEE88-9AA7-40FE-B774-7AED8792CA56}"/>
              </a:ext>
            </a:extLst>
          </p:cNvPr>
          <p:cNvSpPr txBox="1"/>
          <p:nvPr/>
        </p:nvSpPr>
        <p:spPr>
          <a:xfrm>
            <a:off x="4217988" y="2874109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Exponentially large ( ≥ 2</a:t>
            </a:r>
            <a:r>
              <a:rPr lang="en-US" baseline="30000" dirty="0">
                <a:solidFill>
                  <a:srgbClr val="00B050"/>
                </a:solidFill>
              </a:rPr>
              <a:t>256</a:t>
            </a:r>
            <a:r>
              <a:rPr lang="en-US" dirty="0">
                <a:solidFill>
                  <a:srgbClr val="00B050"/>
                </a:solidFill>
              </a:rPr>
              <a:t>)</a:t>
            </a:r>
            <a:endParaRPr lang="en-CH" dirty="0">
              <a:solidFill>
                <a:srgbClr val="00B050"/>
              </a:solidFill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43DB12B-7205-465E-B241-26A4F26FEBEE}"/>
              </a:ext>
            </a:extLst>
          </p:cNvPr>
          <p:cNvCxnSpPr>
            <a:cxnSpLocks/>
          </p:cNvCxnSpPr>
          <p:nvPr/>
        </p:nvCxnSpPr>
        <p:spPr>
          <a:xfrm>
            <a:off x="5004821" y="3535835"/>
            <a:ext cx="124963" cy="798990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1740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12" grpId="0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6D48949D-C73D-41A7-A2D8-828389B1F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CH" dirty="0"/>
              <a:t>More General Lattice Problems </a:t>
            </a:r>
            <a:br>
              <a:rPr lang="en-US" altLang="en-CH" dirty="0"/>
            </a:br>
            <a:r>
              <a:rPr lang="en-US" altLang="en-CH" dirty="0"/>
              <a:t>(Module-LWE / SIS)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5733EEC-57A6-4DE5-8AD0-BE1AE3761D3D}"/>
              </a:ext>
            </a:extLst>
          </p:cNvPr>
          <p:cNvSpPr/>
          <p:nvPr/>
        </p:nvSpPr>
        <p:spPr>
          <a:xfrm>
            <a:off x="547890" y="1812475"/>
            <a:ext cx="2897187" cy="12461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5400" b="1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936CAE5-8DC9-4F61-AF66-717DEE4DFBAF}"/>
              </a:ext>
            </a:extLst>
          </p:cNvPr>
          <p:cNvSpPr/>
          <p:nvPr/>
        </p:nvSpPr>
        <p:spPr>
          <a:xfrm>
            <a:off x="3565726" y="1812475"/>
            <a:ext cx="331788" cy="2727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F82A30D-7739-4240-9C1B-F5926AE69A4D}"/>
              </a:ext>
            </a:extLst>
          </p:cNvPr>
          <p:cNvSpPr/>
          <p:nvPr/>
        </p:nvSpPr>
        <p:spPr>
          <a:xfrm>
            <a:off x="4549976" y="1812475"/>
            <a:ext cx="331788" cy="12461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7174" name="TextBox 6">
            <a:extLst>
              <a:ext uri="{FF2B5EF4-FFF2-40B4-BE49-F238E27FC236}">
                <a16:creationId xmlns:a16="http://schemas.microsoft.com/office/drawing/2014/main" id="{CD997539-EFAA-465B-BD32-EC2C73163C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3877" y="2063300"/>
            <a:ext cx="4603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4000"/>
              <a:t>=</a:t>
            </a:r>
          </a:p>
        </p:txBody>
      </p:sp>
      <p:sp>
        <p:nvSpPr>
          <p:cNvPr id="7175" name="TextBox 7">
            <a:extLst>
              <a:ext uri="{FF2B5EF4-FFF2-40B4-BE49-F238E27FC236}">
                <a16:creationId xmlns:a16="http://schemas.microsoft.com/office/drawing/2014/main" id="{9C5DFD07-FB98-486C-8817-E23F11DD84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1026" y="2201411"/>
            <a:ext cx="169068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2800" dirty="0"/>
              <a:t>mod p</a:t>
            </a:r>
          </a:p>
        </p:txBody>
      </p:sp>
      <p:sp>
        <p:nvSpPr>
          <p:cNvPr id="14" name="Left Brace 13">
            <a:extLst>
              <a:ext uri="{FF2B5EF4-FFF2-40B4-BE49-F238E27FC236}">
                <a16:creationId xmlns:a16="http://schemas.microsoft.com/office/drawing/2014/main" id="{BAE0D72B-D05D-4DA4-9130-812D57CB6C18}"/>
              </a:ext>
            </a:extLst>
          </p:cNvPr>
          <p:cNvSpPr/>
          <p:nvPr/>
        </p:nvSpPr>
        <p:spPr>
          <a:xfrm>
            <a:off x="305001" y="1812475"/>
            <a:ext cx="122238" cy="1246187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181" name="TextBox 14">
            <a:extLst>
              <a:ext uri="{FF2B5EF4-FFF2-40B4-BE49-F238E27FC236}">
                <a16:creationId xmlns:a16="http://schemas.microsoft.com/office/drawing/2014/main" id="{2FEBE6D4-3533-44AC-9D6C-960C689D87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82349" y="2233161"/>
            <a:ext cx="2984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/>
              <a:t>n</a:t>
            </a:r>
          </a:p>
        </p:txBody>
      </p:sp>
      <p:sp>
        <p:nvSpPr>
          <p:cNvPr id="16" name="Left Brace 15">
            <a:extLst>
              <a:ext uri="{FF2B5EF4-FFF2-40B4-BE49-F238E27FC236}">
                <a16:creationId xmlns:a16="http://schemas.microsoft.com/office/drawing/2014/main" id="{35513817-5C0D-489A-B810-598AD938A4C4}"/>
              </a:ext>
            </a:extLst>
          </p:cNvPr>
          <p:cNvSpPr/>
          <p:nvPr/>
        </p:nvSpPr>
        <p:spPr>
          <a:xfrm rot="16200000">
            <a:off x="1826621" y="1910106"/>
            <a:ext cx="339725" cy="2897187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183" name="TextBox 16">
            <a:extLst>
              <a:ext uri="{FF2B5EF4-FFF2-40B4-BE49-F238E27FC236}">
                <a16:creationId xmlns:a16="http://schemas.microsoft.com/office/drawing/2014/main" id="{C84E010D-5B99-45BC-A06B-D2CC880371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4715" y="3563486"/>
            <a:ext cx="3524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/>
              <a:t>m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32050AA-0565-4367-817B-93A32DF32F96}"/>
              </a:ext>
            </a:extLst>
          </p:cNvPr>
          <p:cNvSpPr/>
          <p:nvPr/>
        </p:nvSpPr>
        <p:spPr>
          <a:xfrm>
            <a:off x="5678753" y="3860787"/>
            <a:ext cx="2897187" cy="12461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5400" b="1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7E44C9-B444-445A-B2DF-D163BCA98E4D}"/>
              </a:ext>
            </a:extLst>
          </p:cNvPr>
          <p:cNvSpPr txBox="1"/>
          <p:nvPr/>
        </p:nvSpPr>
        <p:spPr>
          <a:xfrm>
            <a:off x="5678753" y="3860787"/>
            <a:ext cx="2897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</a:t>
            </a:r>
            <a:r>
              <a:rPr lang="en-US" sz="2400" baseline="-25000" dirty="0"/>
              <a:t>1,1	  	</a:t>
            </a:r>
            <a:r>
              <a:rPr lang="en-US" sz="2400" dirty="0"/>
              <a:t>a</a:t>
            </a:r>
            <a:r>
              <a:rPr lang="en-US" sz="2400" baseline="-25000" dirty="0"/>
              <a:t>1,2	     </a:t>
            </a:r>
            <a:r>
              <a:rPr lang="en-US" sz="2400" dirty="0"/>
              <a:t>…	      a</a:t>
            </a:r>
            <a:r>
              <a:rPr lang="en-US" sz="2400" baseline="-25000" dirty="0"/>
              <a:t>1,m</a:t>
            </a:r>
            <a:endParaRPr lang="en-CH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0F6CEF8-417A-4A06-A643-B5534AE40410}"/>
              </a:ext>
            </a:extLst>
          </p:cNvPr>
          <p:cNvSpPr txBox="1"/>
          <p:nvPr/>
        </p:nvSpPr>
        <p:spPr>
          <a:xfrm>
            <a:off x="5678752" y="4640440"/>
            <a:ext cx="2897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</a:t>
            </a:r>
            <a:r>
              <a:rPr lang="en-US" sz="2400" baseline="-25000" dirty="0"/>
              <a:t>n,1	  	</a:t>
            </a:r>
            <a:r>
              <a:rPr lang="en-US" sz="2400" dirty="0"/>
              <a:t>a</a:t>
            </a:r>
            <a:r>
              <a:rPr lang="en-US" sz="2400" baseline="-25000" dirty="0"/>
              <a:t>n,2	     </a:t>
            </a:r>
            <a:r>
              <a:rPr lang="en-US" sz="2400" dirty="0"/>
              <a:t>…	      </a:t>
            </a:r>
            <a:r>
              <a:rPr lang="en-US" sz="2400" dirty="0" err="1"/>
              <a:t>a</a:t>
            </a:r>
            <a:r>
              <a:rPr lang="en-US" sz="2400" baseline="-25000" dirty="0" err="1"/>
              <a:t>n,m</a:t>
            </a:r>
            <a:endParaRPr lang="en-CH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C8BC88A-5AA9-4CEA-B6AF-A8E677D69B3D}"/>
              </a:ext>
            </a:extLst>
          </p:cNvPr>
          <p:cNvSpPr txBox="1"/>
          <p:nvPr/>
        </p:nvSpPr>
        <p:spPr>
          <a:xfrm>
            <a:off x="5678752" y="4253047"/>
            <a:ext cx="2897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  …</a:t>
            </a:r>
            <a:r>
              <a:rPr lang="en-US" sz="2400" baseline="-25000" dirty="0"/>
              <a:t>	  	  </a:t>
            </a:r>
            <a:r>
              <a:rPr lang="en-US" sz="2400" dirty="0"/>
              <a:t>…</a:t>
            </a:r>
            <a:r>
              <a:rPr lang="en-US" sz="2400" baseline="-25000" dirty="0"/>
              <a:t>        </a:t>
            </a:r>
            <a:r>
              <a:rPr lang="en-US" sz="2400" dirty="0"/>
              <a:t>…	        …</a:t>
            </a:r>
            <a:endParaRPr lang="en-CH" sz="2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400C194-DEA0-403D-A213-58F598EDB625}"/>
              </a:ext>
            </a:extLst>
          </p:cNvPr>
          <p:cNvSpPr/>
          <p:nvPr/>
        </p:nvSpPr>
        <p:spPr>
          <a:xfrm>
            <a:off x="8757730" y="3860787"/>
            <a:ext cx="331788" cy="2727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396234A-4D38-4DA7-9A55-E4F9F2B5025C}"/>
              </a:ext>
            </a:extLst>
          </p:cNvPr>
          <p:cNvSpPr txBox="1"/>
          <p:nvPr/>
        </p:nvSpPr>
        <p:spPr>
          <a:xfrm>
            <a:off x="8699007" y="3860787"/>
            <a:ext cx="6127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s</a:t>
            </a:r>
            <a:r>
              <a:rPr lang="en-US" sz="2400" baseline="-25000" dirty="0">
                <a:solidFill>
                  <a:srgbClr val="FF0000"/>
                </a:solidFill>
              </a:rPr>
              <a:t>1</a:t>
            </a:r>
          </a:p>
          <a:p>
            <a:endParaRPr lang="en-US" sz="2400" baseline="-250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s</a:t>
            </a:r>
            <a:r>
              <a:rPr lang="en-US" sz="2400" baseline="-25000" dirty="0">
                <a:solidFill>
                  <a:srgbClr val="FF0000"/>
                </a:solidFill>
              </a:rPr>
              <a:t>2</a:t>
            </a:r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…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err="1">
                <a:solidFill>
                  <a:srgbClr val="FF0000"/>
                </a:solidFill>
              </a:rPr>
              <a:t>s</a:t>
            </a:r>
            <a:r>
              <a:rPr lang="en-US" sz="2400" baseline="-25000" dirty="0" err="1">
                <a:solidFill>
                  <a:srgbClr val="FF0000"/>
                </a:solidFill>
              </a:rPr>
              <a:t>m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B8A58A-EB4B-40E6-BBE4-3983AA8821BE}"/>
              </a:ext>
            </a:extLst>
          </p:cNvPr>
          <p:cNvSpPr/>
          <p:nvPr/>
        </p:nvSpPr>
        <p:spPr>
          <a:xfrm>
            <a:off x="9916601" y="3860787"/>
            <a:ext cx="331788" cy="12461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5" name="TextBox 6">
            <a:extLst>
              <a:ext uri="{FF2B5EF4-FFF2-40B4-BE49-F238E27FC236}">
                <a16:creationId xmlns:a16="http://schemas.microsoft.com/office/drawing/2014/main" id="{65BE57E9-0B0A-47FE-A1E6-CDB551BA0B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70502" y="4111612"/>
            <a:ext cx="4603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4000"/>
              <a:t>=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8F7081D-55DB-4D8D-8BA2-2802B8EBD273}"/>
              </a:ext>
            </a:extLst>
          </p:cNvPr>
          <p:cNvSpPr txBox="1"/>
          <p:nvPr/>
        </p:nvSpPr>
        <p:spPr>
          <a:xfrm>
            <a:off x="9889600" y="3860787"/>
            <a:ext cx="6127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</a:t>
            </a:r>
            <a:r>
              <a:rPr lang="en-US" sz="2400" baseline="-25000" dirty="0"/>
              <a:t>1</a:t>
            </a:r>
          </a:p>
          <a:p>
            <a:r>
              <a:rPr lang="en-US" sz="2400" dirty="0"/>
              <a:t>…</a:t>
            </a:r>
          </a:p>
          <a:p>
            <a:r>
              <a:rPr lang="en-US" sz="2400" dirty="0" err="1"/>
              <a:t>t</a:t>
            </a:r>
            <a:r>
              <a:rPr lang="en-US" sz="2400" baseline="-25000" dirty="0" err="1"/>
              <a:t>n</a:t>
            </a:r>
            <a:endParaRPr lang="en-US" sz="2400" dirty="0"/>
          </a:p>
        </p:txBody>
      </p:sp>
      <p:sp>
        <p:nvSpPr>
          <p:cNvPr id="22" name="TextBox 7">
            <a:extLst>
              <a:ext uri="{FF2B5EF4-FFF2-40B4-BE49-F238E27FC236}">
                <a16:creationId xmlns:a16="http://schemas.microsoft.com/office/drawing/2014/main" id="{E6A757FE-1D52-49F5-84B5-4126E79E88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29373" y="4278656"/>
            <a:ext cx="169068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2800" dirty="0"/>
              <a:t>mod 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/>
      <p:bldP spid="8" grpId="0"/>
      <p:bldP spid="9" grpId="0"/>
      <p:bldP spid="10" grpId="0" animBg="1"/>
      <p:bldP spid="11" grpId="0"/>
      <p:bldP spid="12" grpId="0" animBg="1"/>
      <p:bldP spid="15" grpId="0"/>
      <p:bldP spid="19" grpId="0"/>
      <p:bldP spid="2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B8E7062C-B484-4B05-A587-CD67FB217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CH" dirty="0" err="1"/>
              <a:t>Schnorr</a:t>
            </a:r>
            <a:r>
              <a:rPr lang="en-US" altLang="en-CH" dirty="0"/>
              <a:t> Protocol for </a:t>
            </a:r>
            <a:r>
              <a:rPr lang="en-US" altLang="en-CH" dirty="0" err="1"/>
              <a:t>g</a:t>
            </a:r>
            <a:r>
              <a:rPr lang="en-US" altLang="en-CH" baseline="30000" dirty="0" err="1">
                <a:solidFill>
                  <a:srgbClr val="FF0000"/>
                </a:solidFill>
              </a:rPr>
              <a:t>s</a:t>
            </a:r>
            <a:r>
              <a:rPr lang="en-US" altLang="en-CH" dirty="0"/>
              <a:t>=h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EBAFA94D-E242-46D6-9000-F804B8918466}"/>
              </a:ext>
            </a:extLst>
          </p:cNvPr>
          <p:cNvCxnSpPr/>
          <p:nvPr/>
        </p:nvCxnSpPr>
        <p:spPr>
          <a:xfrm>
            <a:off x="4502151" y="2693988"/>
            <a:ext cx="2905125" cy="0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C02790E-5770-4D52-8E2A-B0B26D668D69}"/>
              </a:ext>
            </a:extLst>
          </p:cNvPr>
          <p:cNvCxnSpPr/>
          <p:nvPr/>
        </p:nvCxnSpPr>
        <p:spPr>
          <a:xfrm>
            <a:off x="4502151" y="3486150"/>
            <a:ext cx="2905125" cy="0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1" name="TextBox 7">
            <a:extLst>
              <a:ext uri="{FF2B5EF4-FFF2-40B4-BE49-F238E27FC236}">
                <a16:creationId xmlns:a16="http://schemas.microsoft.com/office/drawing/2014/main" id="{CACACA2D-FECC-4917-B6B1-EC8D4C53BC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3588" y="1990725"/>
            <a:ext cx="21844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2800" dirty="0"/>
              <a:t>y </a:t>
            </a:r>
            <a:r>
              <a:rPr lang="en-US" altLang="en-CH" sz="2800" dirty="0">
                <a:sym typeface="Wingdings" panose="05000000000000000000" pitchFamily="2" charset="2"/>
              </a:rPr>
              <a:t></a:t>
            </a:r>
            <a:r>
              <a:rPr lang="en-US" altLang="en-CH" sz="2800" dirty="0" err="1">
                <a:sym typeface="Wingdings" panose="05000000000000000000" pitchFamily="2" charset="2"/>
              </a:rPr>
              <a:t>Z</a:t>
            </a:r>
            <a:r>
              <a:rPr lang="en-US" altLang="en-CH" sz="2800" baseline="-25000" dirty="0" err="1">
                <a:sym typeface="Wingdings" panose="05000000000000000000" pitchFamily="2" charset="2"/>
              </a:rPr>
              <a:t>q</a:t>
            </a:r>
            <a:endParaRPr lang="en-US" altLang="en-CH" sz="2800" baseline="-25000" dirty="0">
              <a:sym typeface="Wingdings" panose="05000000000000000000" pitchFamily="2" charset="2"/>
            </a:endParaRPr>
          </a:p>
          <a:p>
            <a:pPr eaLnBrk="1" hangingPunct="1"/>
            <a:r>
              <a:rPr lang="en-US" altLang="en-CH" sz="2800" dirty="0">
                <a:sym typeface="Wingdings" panose="05000000000000000000" pitchFamily="2" charset="2"/>
              </a:rPr>
              <a:t>w:=g</a:t>
            </a:r>
            <a:r>
              <a:rPr lang="en-US" altLang="en-CH" sz="2800" baseline="30000" dirty="0">
                <a:sym typeface="Wingdings" panose="05000000000000000000" pitchFamily="2" charset="2"/>
              </a:rPr>
              <a:t>y</a:t>
            </a:r>
            <a:r>
              <a:rPr lang="en-US" altLang="en-CH" sz="2800" dirty="0">
                <a:sym typeface="Wingdings" panose="05000000000000000000" pitchFamily="2" charset="2"/>
              </a:rPr>
              <a:t> mod p</a:t>
            </a:r>
            <a:endParaRPr lang="en-US" altLang="en-CH" sz="2800" dirty="0"/>
          </a:p>
        </p:txBody>
      </p:sp>
      <p:sp>
        <p:nvSpPr>
          <p:cNvPr id="4102" name="TextBox 8">
            <a:extLst>
              <a:ext uri="{FF2B5EF4-FFF2-40B4-BE49-F238E27FC236}">
                <a16:creationId xmlns:a16="http://schemas.microsoft.com/office/drawing/2014/main" id="{9093247A-C184-4FA3-AFDF-643A1D5C8E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3075" y="2144714"/>
            <a:ext cx="44608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2800"/>
              <a:t>w</a:t>
            </a:r>
          </a:p>
        </p:txBody>
      </p:sp>
      <p:sp>
        <p:nvSpPr>
          <p:cNvPr id="4103" name="TextBox 9">
            <a:extLst>
              <a:ext uri="{FF2B5EF4-FFF2-40B4-BE49-F238E27FC236}">
                <a16:creationId xmlns:a16="http://schemas.microsoft.com/office/drawing/2014/main" id="{49D89CF5-70F0-474B-9E32-C4836DA6B4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1951" y="2963864"/>
            <a:ext cx="12287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2800" dirty="0"/>
              <a:t>c </a:t>
            </a:r>
            <a:r>
              <a:rPr lang="en-US" altLang="en-CH" sz="2800" dirty="0">
                <a:sym typeface="Wingdings" panose="05000000000000000000" pitchFamily="2" charset="2"/>
              </a:rPr>
              <a:t></a:t>
            </a:r>
            <a:r>
              <a:rPr lang="en-US" altLang="en-CH" sz="2800" dirty="0" err="1">
                <a:sym typeface="Wingdings" panose="05000000000000000000" pitchFamily="2" charset="2"/>
              </a:rPr>
              <a:t>Z</a:t>
            </a:r>
            <a:r>
              <a:rPr lang="en-US" altLang="en-CH" sz="2800" baseline="-25000" dirty="0" err="1">
                <a:sym typeface="Wingdings" panose="05000000000000000000" pitchFamily="2" charset="2"/>
              </a:rPr>
              <a:t>q</a:t>
            </a:r>
            <a:endParaRPr lang="en-US" altLang="en-CH" sz="2800" baseline="-25000" dirty="0">
              <a:sym typeface="Wingdings" panose="05000000000000000000" pitchFamily="2" charset="2"/>
            </a:endParaRPr>
          </a:p>
        </p:txBody>
      </p:sp>
      <p:sp>
        <p:nvSpPr>
          <p:cNvPr id="4104" name="TextBox 10">
            <a:extLst>
              <a:ext uri="{FF2B5EF4-FFF2-40B4-BE49-F238E27FC236}">
                <a16:creationId xmlns:a16="http://schemas.microsoft.com/office/drawing/2014/main" id="{0DDA71E6-B39D-4679-BD8D-8389074B3D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5088" y="2935289"/>
            <a:ext cx="12303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CH" sz="2800"/>
              <a:t>c</a:t>
            </a:r>
            <a:endParaRPr lang="en-US" altLang="en-CH" sz="2800" baseline="-25000">
              <a:sym typeface="Wingdings" panose="05000000000000000000" pitchFamily="2" charset="2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9EF278B-F928-40C5-87F4-695EF10792E4}"/>
              </a:ext>
            </a:extLst>
          </p:cNvPr>
          <p:cNvCxnSpPr/>
          <p:nvPr/>
        </p:nvCxnSpPr>
        <p:spPr>
          <a:xfrm>
            <a:off x="4546601" y="4271963"/>
            <a:ext cx="2905125" cy="0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6" name="TextBox 12">
            <a:extLst>
              <a:ext uri="{FF2B5EF4-FFF2-40B4-BE49-F238E27FC236}">
                <a16:creationId xmlns:a16="http://schemas.microsoft.com/office/drawing/2014/main" id="{2B242D59-6D76-462C-B8CF-E717F6AE01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3590" y="3794126"/>
            <a:ext cx="13985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2800" dirty="0">
                <a:sym typeface="Wingdings" panose="05000000000000000000" pitchFamily="2" charset="2"/>
              </a:rPr>
              <a:t>z:=</a:t>
            </a:r>
            <a:r>
              <a:rPr lang="en-US" altLang="en-CH" sz="2800" dirty="0">
                <a:solidFill>
                  <a:srgbClr val="FF0000"/>
                </a:solidFill>
                <a:sym typeface="Wingdings" panose="05000000000000000000" pitchFamily="2" charset="2"/>
              </a:rPr>
              <a:t>s</a:t>
            </a:r>
            <a:r>
              <a:rPr lang="en-US" altLang="en-CH" sz="2800" dirty="0">
                <a:sym typeface="Wingdings" panose="05000000000000000000" pitchFamily="2" charset="2"/>
              </a:rPr>
              <a:t>c+y</a:t>
            </a:r>
            <a:endParaRPr lang="en-US" altLang="en-CH" sz="2800" baseline="-25000" dirty="0">
              <a:sym typeface="Wingdings" panose="05000000000000000000" pitchFamily="2" charset="2"/>
            </a:endParaRPr>
          </a:p>
        </p:txBody>
      </p:sp>
      <p:sp>
        <p:nvSpPr>
          <p:cNvPr id="4107" name="TextBox 13">
            <a:extLst>
              <a:ext uri="{FF2B5EF4-FFF2-40B4-BE49-F238E27FC236}">
                <a16:creationId xmlns:a16="http://schemas.microsoft.com/office/drawing/2014/main" id="{3535D963-A06D-40B0-9D3E-82282B6FC5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0950" y="3727451"/>
            <a:ext cx="13985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CH" sz="2800">
                <a:sym typeface="Wingdings" panose="05000000000000000000" pitchFamily="2" charset="2"/>
              </a:rPr>
              <a:t>z</a:t>
            </a:r>
            <a:endParaRPr lang="en-US" altLang="en-CH" sz="2800" baseline="-25000">
              <a:sym typeface="Wingdings" panose="05000000000000000000" pitchFamily="2" charset="2"/>
            </a:endParaRPr>
          </a:p>
        </p:txBody>
      </p:sp>
      <p:sp>
        <p:nvSpPr>
          <p:cNvPr id="4108" name="TextBox 14">
            <a:extLst>
              <a:ext uri="{FF2B5EF4-FFF2-40B4-BE49-F238E27FC236}">
                <a16:creationId xmlns:a16="http://schemas.microsoft.com/office/drawing/2014/main" id="{29FBCC8C-0443-452E-BDFF-9E350F31B2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1950" y="4251326"/>
            <a:ext cx="245903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2400" dirty="0"/>
              <a:t>check if:</a:t>
            </a:r>
          </a:p>
          <a:p>
            <a:pPr eaLnBrk="1" hangingPunct="1"/>
            <a:r>
              <a:rPr lang="en-US" altLang="en-CH" sz="2400" dirty="0"/>
              <a:t>    </a:t>
            </a:r>
            <a:r>
              <a:rPr lang="en-US" altLang="en-CH" sz="2400" dirty="0" err="1"/>
              <a:t>g</a:t>
            </a:r>
            <a:r>
              <a:rPr lang="en-US" altLang="en-CH" sz="2400" baseline="30000" dirty="0" err="1"/>
              <a:t>z</a:t>
            </a:r>
            <a:r>
              <a:rPr lang="en-US" altLang="en-CH" sz="2400" dirty="0"/>
              <a:t> = </a:t>
            </a:r>
            <a:r>
              <a:rPr lang="en-US" altLang="en-CH" sz="2400" dirty="0" err="1"/>
              <a:t>h</a:t>
            </a:r>
            <a:r>
              <a:rPr lang="en-US" altLang="en-CH" sz="2400" baseline="30000" dirty="0" err="1"/>
              <a:t>c</a:t>
            </a:r>
            <a:r>
              <a:rPr lang="en-US" altLang="en-CH" sz="2400" dirty="0" err="1"/>
              <a:t>w</a:t>
            </a:r>
            <a:r>
              <a:rPr lang="en-US" altLang="en-CH" sz="2400" dirty="0"/>
              <a:t> mod p</a:t>
            </a:r>
          </a:p>
        </p:txBody>
      </p:sp>
      <p:sp>
        <p:nvSpPr>
          <p:cNvPr id="4109" name="TextBox 15">
            <a:extLst>
              <a:ext uri="{FF2B5EF4-FFF2-40B4-BE49-F238E27FC236}">
                <a16:creationId xmlns:a16="http://schemas.microsoft.com/office/drawing/2014/main" id="{D9A8A76D-43B7-46AA-A0C8-71F3B6AFBB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3763" y="5181600"/>
            <a:ext cx="6215062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3200" u="sng" dirty="0"/>
              <a:t>Correctness:</a:t>
            </a:r>
          </a:p>
          <a:p>
            <a:pPr eaLnBrk="1" hangingPunct="1"/>
            <a:r>
              <a:rPr lang="en-US" altLang="en-CH" sz="2800" dirty="0"/>
              <a:t>	</a:t>
            </a:r>
            <a:r>
              <a:rPr lang="en-US" altLang="en-CH" sz="2800" dirty="0" err="1"/>
              <a:t>g</a:t>
            </a:r>
            <a:r>
              <a:rPr lang="en-US" altLang="en-CH" sz="2800" baseline="30000" dirty="0" err="1"/>
              <a:t>sc+y</a:t>
            </a:r>
            <a:r>
              <a:rPr lang="en-US" altLang="en-CH" sz="2800" dirty="0"/>
              <a:t> = </a:t>
            </a:r>
            <a:r>
              <a:rPr lang="en-US" altLang="en-CH" sz="2800" dirty="0" err="1"/>
              <a:t>g</a:t>
            </a:r>
            <a:r>
              <a:rPr lang="en-US" altLang="en-CH" sz="2800" baseline="30000" dirty="0" err="1"/>
              <a:t>sc</a:t>
            </a:r>
            <a:r>
              <a:rPr lang="en-US" altLang="en-CH" sz="2800" dirty="0" err="1">
                <a:sym typeface="Wingdings" panose="05000000000000000000" pitchFamily="2" charset="2"/>
              </a:rPr>
              <a:t>g</a:t>
            </a:r>
            <a:r>
              <a:rPr lang="en-US" altLang="en-CH" sz="2800" baseline="30000" dirty="0" err="1">
                <a:sym typeface="Wingdings" panose="05000000000000000000" pitchFamily="2" charset="2"/>
              </a:rPr>
              <a:t>y</a:t>
            </a:r>
            <a:endParaRPr lang="en-US" altLang="en-CH" sz="2800" dirty="0"/>
          </a:p>
        </p:txBody>
      </p:sp>
      <p:sp>
        <p:nvSpPr>
          <p:cNvPr id="4110" name="TextBox 16">
            <a:extLst>
              <a:ext uri="{FF2B5EF4-FFF2-40B4-BE49-F238E27FC236}">
                <a16:creationId xmlns:a16="http://schemas.microsoft.com/office/drawing/2014/main" id="{AC2DB330-776F-430F-854D-58460CA110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6438" y="1311275"/>
            <a:ext cx="22415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2800" u="sng" dirty="0"/>
              <a:t>Prover:</a:t>
            </a:r>
            <a:r>
              <a:rPr lang="en-US" altLang="en-CH" sz="2800" dirty="0"/>
              <a:t> (</a:t>
            </a:r>
            <a:r>
              <a:rPr lang="en-US" altLang="en-CH" sz="2800" dirty="0" err="1"/>
              <a:t>g,</a:t>
            </a:r>
            <a:r>
              <a:rPr lang="en-US" altLang="en-CH" sz="2800" dirty="0" err="1">
                <a:solidFill>
                  <a:srgbClr val="FF0000"/>
                </a:solidFill>
              </a:rPr>
              <a:t>s</a:t>
            </a:r>
            <a:r>
              <a:rPr lang="en-US" altLang="en-CH" sz="2800" dirty="0"/>
              <a:t>)</a:t>
            </a:r>
          </a:p>
        </p:txBody>
      </p:sp>
      <p:sp>
        <p:nvSpPr>
          <p:cNvPr id="4111" name="TextBox 17">
            <a:extLst>
              <a:ext uri="{FF2B5EF4-FFF2-40B4-BE49-F238E27FC236}">
                <a16:creationId xmlns:a16="http://schemas.microsoft.com/office/drawing/2014/main" id="{B4A2EAD5-9E14-4B58-9D84-BE87FAB858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5238" y="1311275"/>
            <a:ext cx="22415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2800" u="sng" dirty="0"/>
              <a:t>Verifier:</a:t>
            </a:r>
            <a:r>
              <a:rPr lang="en-US" altLang="en-CH" sz="2800" dirty="0"/>
              <a:t> (</a:t>
            </a:r>
            <a:r>
              <a:rPr lang="en-US" altLang="en-CH" sz="2800" dirty="0" err="1"/>
              <a:t>g,h</a:t>
            </a:r>
            <a:r>
              <a:rPr lang="en-US" altLang="en-CH" sz="2800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  <p:bldP spid="4102" grpId="0"/>
      <p:bldP spid="4103" grpId="0"/>
      <p:bldP spid="4104" grpId="0"/>
      <p:bldP spid="4106" grpId="0"/>
      <p:bldP spid="4107" grpId="0"/>
      <p:bldP spid="4108" grpId="0"/>
      <p:bldP spid="4109" grpId="0"/>
      <p:bldP spid="4110" grpId="0"/>
      <p:bldP spid="41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9CD455D0-2B2C-4D8C-ABD4-E5BCE304B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CH"/>
              <a:t>Schnorr Protocol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9D78BFE7-E974-4B9C-85CE-9621DC91ECBD}"/>
              </a:ext>
            </a:extLst>
          </p:cNvPr>
          <p:cNvCxnSpPr/>
          <p:nvPr/>
        </p:nvCxnSpPr>
        <p:spPr>
          <a:xfrm>
            <a:off x="4502151" y="2693988"/>
            <a:ext cx="2905125" cy="0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38438F2-494A-4424-B674-56D8A16D755D}"/>
              </a:ext>
            </a:extLst>
          </p:cNvPr>
          <p:cNvCxnSpPr/>
          <p:nvPr/>
        </p:nvCxnSpPr>
        <p:spPr>
          <a:xfrm>
            <a:off x="4502151" y="3486150"/>
            <a:ext cx="2905125" cy="0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5" name="TextBox 7">
            <a:extLst>
              <a:ext uri="{FF2B5EF4-FFF2-40B4-BE49-F238E27FC236}">
                <a16:creationId xmlns:a16="http://schemas.microsoft.com/office/drawing/2014/main" id="{6982EFEC-7246-4FC4-8E27-46F012B723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3588" y="1990725"/>
            <a:ext cx="21844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2800" dirty="0"/>
              <a:t>y </a:t>
            </a:r>
            <a:r>
              <a:rPr lang="en-US" altLang="en-CH" sz="2800" dirty="0">
                <a:sym typeface="Wingdings" panose="05000000000000000000" pitchFamily="2" charset="2"/>
              </a:rPr>
              <a:t></a:t>
            </a:r>
            <a:r>
              <a:rPr lang="en-US" altLang="en-CH" sz="2800" dirty="0" err="1">
                <a:sym typeface="Wingdings" panose="05000000000000000000" pitchFamily="2" charset="2"/>
              </a:rPr>
              <a:t>Z</a:t>
            </a:r>
            <a:r>
              <a:rPr lang="en-US" altLang="en-CH" sz="2800" baseline="-25000" dirty="0" err="1">
                <a:sym typeface="Wingdings" panose="05000000000000000000" pitchFamily="2" charset="2"/>
              </a:rPr>
              <a:t>q</a:t>
            </a:r>
            <a:endParaRPr lang="en-US" altLang="en-CH" sz="2800" baseline="-25000" dirty="0">
              <a:sym typeface="Wingdings" panose="05000000000000000000" pitchFamily="2" charset="2"/>
            </a:endParaRPr>
          </a:p>
          <a:p>
            <a:pPr eaLnBrk="1" hangingPunct="1"/>
            <a:r>
              <a:rPr lang="en-US" altLang="en-CH" sz="2800" dirty="0">
                <a:sym typeface="Wingdings" panose="05000000000000000000" pitchFamily="2" charset="2"/>
              </a:rPr>
              <a:t>w:=g</a:t>
            </a:r>
            <a:r>
              <a:rPr lang="en-US" altLang="en-CH" sz="2800" baseline="30000" dirty="0">
                <a:sym typeface="Wingdings" panose="05000000000000000000" pitchFamily="2" charset="2"/>
              </a:rPr>
              <a:t>y</a:t>
            </a:r>
            <a:r>
              <a:rPr lang="en-US" altLang="en-CH" sz="2800" dirty="0">
                <a:sym typeface="Wingdings" panose="05000000000000000000" pitchFamily="2" charset="2"/>
              </a:rPr>
              <a:t> mod p</a:t>
            </a:r>
            <a:endParaRPr lang="en-US" altLang="en-CH" sz="2800" dirty="0"/>
          </a:p>
        </p:txBody>
      </p:sp>
      <p:sp>
        <p:nvSpPr>
          <p:cNvPr id="5126" name="TextBox 8">
            <a:extLst>
              <a:ext uri="{FF2B5EF4-FFF2-40B4-BE49-F238E27FC236}">
                <a16:creationId xmlns:a16="http://schemas.microsoft.com/office/drawing/2014/main" id="{91DA27A2-DA9D-4914-BD50-B98B2CB7BF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3075" y="2144714"/>
            <a:ext cx="44608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2800"/>
              <a:t>w</a:t>
            </a:r>
          </a:p>
        </p:txBody>
      </p:sp>
      <p:sp>
        <p:nvSpPr>
          <p:cNvPr id="5127" name="TextBox 9">
            <a:extLst>
              <a:ext uri="{FF2B5EF4-FFF2-40B4-BE49-F238E27FC236}">
                <a16:creationId xmlns:a16="http://schemas.microsoft.com/office/drawing/2014/main" id="{A44A9AA5-05E7-4B00-8146-C64FA8FFCA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1951" y="2963864"/>
            <a:ext cx="12287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2800" dirty="0"/>
              <a:t>c </a:t>
            </a:r>
            <a:r>
              <a:rPr lang="en-US" altLang="en-CH" sz="2800" dirty="0">
                <a:sym typeface="Wingdings" panose="05000000000000000000" pitchFamily="2" charset="2"/>
              </a:rPr>
              <a:t></a:t>
            </a:r>
            <a:r>
              <a:rPr lang="en-US" altLang="en-CH" sz="2800" dirty="0" err="1">
                <a:sym typeface="Wingdings" panose="05000000000000000000" pitchFamily="2" charset="2"/>
              </a:rPr>
              <a:t>Z</a:t>
            </a:r>
            <a:r>
              <a:rPr lang="en-US" altLang="en-CH" sz="2800" baseline="-25000" dirty="0" err="1">
                <a:sym typeface="Wingdings" panose="05000000000000000000" pitchFamily="2" charset="2"/>
              </a:rPr>
              <a:t>q</a:t>
            </a:r>
            <a:endParaRPr lang="en-US" altLang="en-CH" sz="2800" baseline="-25000" dirty="0">
              <a:sym typeface="Wingdings" panose="05000000000000000000" pitchFamily="2" charset="2"/>
            </a:endParaRPr>
          </a:p>
        </p:txBody>
      </p:sp>
      <p:sp>
        <p:nvSpPr>
          <p:cNvPr id="5128" name="TextBox 10">
            <a:extLst>
              <a:ext uri="{FF2B5EF4-FFF2-40B4-BE49-F238E27FC236}">
                <a16:creationId xmlns:a16="http://schemas.microsoft.com/office/drawing/2014/main" id="{F74AA4EF-B1AB-434F-ADDB-3C59594214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5088" y="2935289"/>
            <a:ext cx="12303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CH" sz="2800"/>
              <a:t>c</a:t>
            </a:r>
            <a:endParaRPr lang="en-US" altLang="en-CH" sz="2800" baseline="-25000">
              <a:sym typeface="Wingdings" panose="05000000000000000000" pitchFamily="2" charset="2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0C53061-0D2B-4D49-83DF-45EBEE1225EB}"/>
              </a:ext>
            </a:extLst>
          </p:cNvPr>
          <p:cNvCxnSpPr/>
          <p:nvPr/>
        </p:nvCxnSpPr>
        <p:spPr>
          <a:xfrm>
            <a:off x="4546601" y="4271963"/>
            <a:ext cx="2905125" cy="0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0" name="TextBox 12">
            <a:extLst>
              <a:ext uri="{FF2B5EF4-FFF2-40B4-BE49-F238E27FC236}">
                <a16:creationId xmlns:a16="http://schemas.microsoft.com/office/drawing/2014/main" id="{89C5AC0D-8B84-4E2D-B89C-8F5E812468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3589" y="3794126"/>
            <a:ext cx="140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2800" dirty="0">
                <a:sym typeface="Wingdings" panose="05000000000000000000" pitchFamily="2" charset="2"/>
              </a:rPr>
              <a:t>z:=</a:t>
            </a:r>
            <a:r>
              <a:rPr lang="en-US" altLang="en-CH" sz="2800" dirty="0">
                <a:solidFill>
                  <a:srgbClr val="FF0000"/>
                </a:solidFill>
                <a:sym typeface="Wingdings" panose="05000000000000000000" pitchFamily="2" charset="2"/>
              </a:rPr>
              <a:t>s</a:t>
            </a:r>
            <a:r>
              <a:rPr lang="en-US" altLang="en-CH" sz="2800" dirty="0">
                <a:sym typeface="Wingdings" panose="05000000000000000000" pitchFamily="2" charset="2"/>
              </a:rPr>
              <a:t>c+y</a:t>
            </a:r>
            <a:endParaRPr lang="en-US" altLang="en-CH" sz="2800" baseline="-25000" dirty="0">
              <a:sym typeface="Wingdings" panose="05000000000000000000" pitchFamily="2" charset="2"/>
            </a:endParaRPr>
          </a:p>
        </p:txBody>
      </p:sp>
      <p:sp>
        <p:nvSpPr>
          <p:cNvPr id="5131" name="TextBox 13">
            <a:extLst>
              <a:ext uri="{FF2B5EF4-FFF2-40B4-BE49-F238E27FC236}">
                <a16:creationId xmlns:a16="http://schemas.microsoft.com/office/drawing/2014/main" id="{3990379C-2258-4DB5-9A4D-46BD61C31A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0950" y="3727451"/>
            <a:ext cx="13985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CH" sz="2800">
                <a:sym typeface="Wingdings" panose="05000000000000000000" pitchFamily="2" charset="2"/>
              </a:rPr>
              <a:t>z</a:t>
            </a:r>
            <a:endParaRPr lang="en-US" altLang="en-CH" sz="2800" baseline="-25000">
              <a:sym typeface="Wingdings" panose="05000000000000000000" pitchFamily="2" charset="2"/>
            </a:endParaRPr>
          </a:p>
        </p:txBody>
      </p:sp>
      <p:sp>
        <p:nvSpPr>
          <p:cNvPr id="5132" name="TextBox 14">
            <a:extLst>
              <a:ext uri="{FF2B5EF4-FFF2-40B4-BE49-F238E27FC236}">
                <a16:creationId xmlns:a16="http://schemas.microsoft.com/office/drawing/2014/main" id="{67433316-543A-464E-8BB6-F1D30352FE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1950" y="4251326"/>
            <a:ext cx="245903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2400" dirty="0"/>
              <a:t>check if:</a:t>
            </a:r>
          </a:p>
          <a:p>
            <a:pPr eaLnBrk="1" hangingPunct="1"/>
            <a:r>
              <a:rPr lang="en-US" altLang="en-CH" sz="2400" dirty="0"/>
              <a:t>    </a:t>
            </a:r>
            <a:r>
              <a:rPr lang="en-US" altLang="en-CH" sz="2400" dirty="0" err="1"/>
              <a:t>g</a:t>
            </a:r>
            <a:r>
              <a:rPr lang="en-US" altLang="en-CH" sz="2400" baseline="30000" dirty="0" err="1"/>
              <a:t>z</a:t>
            </a:r>
            <a:r>
              <a:rPr lang="en-US" altLang="en-CH" sz="2400" dirty="0"/>
              <a:t> = </a:t>
            </a:r>
            <a:r>
              <a:rPr lang="en-US" altLang="en-CH" sz="2400" dirty="0" err="1"/>
              <a:t>h</a:t>
            </a:r>
            <a:r>
              <a:rPr lang="en-US" altLang="en-CH" sz="2400" baseline="30000" dirty="0" err="1"/>
              <a:t>c</a:t>
            </a:r>
            <a:r>
              <a:rPr lang="en-US" altLang="en-CH" sz="2400" dirty="0" err="1"/>
              <a:t>w</a:t>
            </a:r>
            <a:r>
              <a:rPr lang="en-US" altLang="en-CH" sz="2400" dirty="0"/>
              <a:t> mod p</a:t>
            </a:r>
          </a:p>
        </p:txBody>
      </p:sp>
      <p:sp>
        <p:nvSpPr>
          <p:cNvPr id="5133" name="TextBox 15">
            <a:extLst>
              <a:ext uri="{FF2B5EF4-FFF2-40B4-BE49-F238E27FC236}">
                <a16:creationId xmlns:a16="http://schemas.microsoft.com/office/drawing/2014/main" id="{9C25B757-7ECC-404A-82BD-66ECDF288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2801" y="5132388"/>
            <a:ext cx="7631113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3200" u="sng" dirty="0"/>
              <a:t>Honest-Verifier Zero Knowledge</a:t>
            </a:r>
          </a:p>
          <a:p>
            <a:pPr eaLnBrk="1" hangingPunct="1"/>
            <a:r>
              <a:rPr lang="en-US" altLang="en-CH" sz="2800" dirty="0"/>
              <a:t>Generate random </a:t>
            </a:r>
            <a:r>
              <a:rPr lang="en-US" altLang="en-CH" sz="2800" dirty="0" err="1"/>
              <a:t>c,z</a:t>
            </a:r>
            <a:r>
              <a:rPr lang="en-US" altLang="en-CH" sz="2800" dirty="0"/>
              <a:t> </a:t>
            </a:r>
            <a:r>
              <a:rPr lang="en-US" altLang="en-CH" sz="2800" dirty="0">
                <a:sym typeface="Wingdings" panose="05000000000000000000" pitchFamily="2" charset="2"/>
              </a:rPr>
              <a:t> </a:t>
            </a:r>
            <a:r>
              <a:rPr lang="en-US" altLang="en-CH" sz="2800" dirty="0" err="1">
                <a:sym typeface="Wingdings" panose="05000000000000000000" pitchFamily="2" charset="2"/>
              </a:rPr>
              <a:t>Z</a:t>
            </a:r>
            <a:r>
              <a:rPr lang="en-US" altLang="en-CH" sz="2800" baseline="-25000" dirty="0" err="1">
                <a:sym typeface="Wingdings" panose="05000000000000000000" pitchFamily="2" charset="2"/>
              </a:rPr>
              <a:t>q</a:t>
            </a:r>
            <a:r>
              <a:rPr lang="en-US" altLang="en-CH" sz="2800" dirty="0">
                <a:sym typeface="Wingdings" panose="05000000000000000000" pitchFamily="2" charset="2"/>
              </a:rPr>
              <a:t>.  Set w=</a:t>
            </a:r>
            <a:r>
              <a:rPr lang="en-US" altLang="en-CH" sz="2800" dirty="0" err="1">
                <a:sym typeface="Wingdings" panose="05000000000000000000" pitchFamily="2" charset="2"/>
              </a:rPr>
              <a:t>g</a:t>
            </a:r>
            <a:r>
              <a:rPr lang="en-US" altLang="en-CH" sz="2800" baseline="30000" dirty="0" err="1">
                <a:sym typeface="Wingdings" panose="05000000000000000000" pitchFamily="2" charset="2"/>
              </a:rPr>
              <a:t>z</a:t>
            </a:r>
            <a:r>
              <a:rPr lang="en-US" altLang="en-CH" sz="2800" baseline="30000" dirty="0">
                <a:sym typeface="Wingdings" panose="05000000000000000000" pitchFamily="2" charset="2"/>
              </a:rPr>
              <a:t> </a:t>
            </a:r>
            <a:r>
              <a:rPr lang="en-US" altLang="en-CH" sz="2800" dirty="0">
                <a:sym typeface="Wingdings" panose="05000000000000000000" pitchFamily="2" charset="2"/>
              </a:rPr>
              <a:t>/ </a:t>
            </a:r>
            <a:r>
              <a:rPr lang="en-US" altLang="en-CH" sz="2800" dirty="0" err="1">
                <a:sym typeface="Wingdings" panose="05000000000000000000" pitchFamily="2" charset="2"/>
              </a:rPr>
              <a:t>h</a:t>
            </a:r>
            <a:r>
              <a:rPr lang="en-US" altLang="en-CH" sz="2800" baseline="30000" dirty="0" err="1">
                <a:sym typeface="Wingdings" panose="05000000000000000000" pitchFamily="2" charset="2"/>
              </a:rPr>
              <a:t>c</a:t>
            </a:r>
            <a:endParaRPr lang="en-US" altLang="en-CH" sz="2800" dirty="0">
              <a:sym typeface="Wingdings" panose="05000000000000000000" pitchFamily="2" charset="2"/>
            </a:endParaRPr>
          </a:p>
          <a:p>
            <a:pPr eaLnBrk="1" hangingPunct="1"/>
            <a:r>
              <a:rPr lang="en-US" altLang="en-CH" sz="2800" dirty="0">
                <a:sym typeface="Wingdings" panose="05000000000000000000" pitchFamily="2" charset="2"/>
              </a:rPr>
              <a:t>(</a:t>
            </a:r>
            <a:r>
              <a:rPr lang="en-US" altLang="en-CH" sz="2800" dirty="0" err="1">
                <a:sym typeface="Wingdings" panose="05000000000000000000" pitchFamily="2" charset="2"/>
              </a:rPr>
              <a:t>w,c,z</a:t>
            </a:r>
            <a:r>
              <a:rPr lang="en-US" altLang="en-CH" sz="2800" dirty="0">
                <a:sym typeface="Wingdings" panose="05000000000000000000" pitchFamily="2" charset="2"/>
              </a:rPr>
              <a:t>) has the same distribution as in the protocol </a:t>
            </a:r>
            <a:endParaRPr lang="en-US" altLang="en-CH" sz="2800" dirty="0"/>
          </a:p>
        </p:txBody>
      </p:sp>
      <p:sp>
        <p:nvSpPr>
          <p:cNvPr id="5134" name="TextBox 16">
            <a:extLst>
              <a:ext uri="{FF2B5EF4-FFF2-40B4-BE49-F238E27FC236}">
                <a16:creationId xmlns:a16="http://schemas.microsoft.com/office/drawing/2014/main" id="{0ADADAFA-94D3-47B9-BC86-DA271DE6E2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6438" y="1311275"/>
            <a:ext cx="22415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2800" u="sng" dirty="0"/>
              <a:t>Prover:</a:t>
            </a:r>
            <a:r>
              <a:rPr lang="en-US" altLang="en-CH" sz="2800" dirty="0"/>
              <a:t> (</a:t>
            </a:r>
            <a:r>
              <a:rPr lang="en-US" altLang="en-CH" sz="2800" dirty="0" err="1"/>
              <a:t>g,</a:t>
            </a:r>
            <a:r>
              <a:rPr lang="en-US" altLang="en-CH" sz="2800" dirty="0" err="1">
                <a:solidFill>
                  <a:srgbClr val="FF0000"/>
                </a:solidFill>
              </a:rPr>
              <a:t>s</a:t>
            </a:r>
            <a:r>
              <a:rPr lang="en-US" altLang="en-CH" sz="2800" dirty="0"/>
              <a:t>)</a:t>
            </a:r>
          </a:p>
        </p:txBody>
      </p:sp>
      <p:sp>
        <p:nvSpPr>
          <p:cNvPr id="5135" name="TextBox 17">
            <a:extLst>
              <a:ext uri="{FF2B5EF4-FFF2-40B4-BE49-F238E27FC236}">
                <a16:creationId xmlns:a16="http://schemas.microsoft.com/office/drawing/2014/main" id="{2C6D4F63-5269-48A9-AB28-1BFFE5E297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5238" y="1311275"/>
            <a:ext cx="22415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2800" u="sng"/>
              <a:t>Verifier:</a:t>
            </a:r>
            <a:r>
              <a:rPr lang="en-US" altLang="en-CH" sz="2800"/>
              <a:t> (g,h)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24F58E09-5D44-44A6-B606-E63015FCD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CH"/>
              <a:t>Schnorr Protocol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81A6873-11DB-4178-A8F1-B6B548CD704E}"/>
              </a:ext>
            </a:extLst>
          </p:cNvPr>
          <p:cNvCxnSpPr/>
          <p:nvPr/>
        </p:nvCxnSpPr>
        <p:spPr>
          <a:xfrm>
            <a:off x="2082801" y="2249488"/>
            <a:ext cx="2905125" cy="0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7616A2E-7E7A-4A90-ABDC-248FF26B41B3}"/>
              </a:ext>
            </a:extLst>
          </p:cNvPr>
          <p:cNvCxnSpPr/>
          <p:nvPr/>
        </p:nvCxnSpPr>
        <p:spPr>
          <a:xfrm>
            <a:off x="2082801" y="3041650"/>
            <a:ext cx="2905125" cy="0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9" name="TextBox 8">
            <a:extLst>
              <a:ext uri="{FF2B5EF4-FFF2-40B4-BE49-F238E27FC236}">
                <a16:creationId xmlns:a16="http://schemas.microsoft.com/office/drawing/2014/main" id="{77CBED31-8909-44D3-8F65-03D4B9EA9E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3725" y="1698626"/>
            <a:ext cx="4460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2800"/>
              <a:t>w</a:t>
            </a:r>
          </a:p>
        </p:txBody>
      </p:sp>
      <p:sp>
        <p:nvSpPr>
          <p:cNvPr id="6150" name="TextBox 9">
            <a:extLst>
              <a:ext uri="{FF2B5EF4-FFF2-40B4-BE49-F238E27FC236}">
                <a16:creationId xmlns:a16="http://schemas.microsoft.com/office/drawing/2014/main" id="{F892DD1D-285D-4FAC-A9FE-26EE6D9198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4451" y="2640014"/>
            <a:ext cx="123031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2800" dirty="0"/>
              <a:t>c </a:t>
            </a:r>
            <a:r>
              <a:rPr lang="en-US" altLang="en-CH" sz="2800" dirty="0">
                <a:sym typeface="Wingdings" panose="05000000000000000000" pitchFamily="2" charset="2"/>
              </a:rPr>
              <a:t></a:t>
            </a:r>
            <a:r>
              <a:rPr lang="en-US" altLang="en-CH" sz="2800" dirty="0" err="1">
                <a:sym typeface="Wingdings" panose="05000000000000000000" pitchFamily="2" charset="2"/>
              </a:rPr>
              <a:t>Z</a:t>
            </a:r>
            <a:r>
              <a:rPr lang="en-US" altLang="en-CH" sz="2800" baseline="-25000" dirty="0" err="1">
                <a:sym typeface="Wingdings" panose="05000000000000000000" pitchFamily="2" charset="2"/>
              </a:rPr>
              <a:t>q</a:t>
            </a:r>
            <a:endParaRPr lang="en-US" altLang="en-CH" sz="2800" baseline="-25000" dirty="0">
              <a:sym typeface="Wingdings" panose="05000000000000000000" pitchFamily="2" charset="2"/>
            </a:endParaRPr>
          </a:p>
        </p:txBody>
      </p:sp>
      <p:sp>
        <p:nvSpPr>
          <p:cNvPr id="6151" name="TextBox 10">
            <a:extLst>
              <a:ext uri="{FF2B5EF4-FFF2-40B4-BE49-F238E27FC236}">
                <a16:creationId xmlns:a16="http://schemas.microsoft.com/office/drawing/2014/main" id="{3785BDA0-59DE-41DA-85CA-CF6E593393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5738" y="2490789"/>
            <a:ext cx="12303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CH" sz="2800"/>
              <a:t>c</a:t>
            </a:r>
            <a:endParaRPr lang="en-US" altLang="en-CH" sz="2800" baseline="-25000">
              <a:sym typeface="Wingdings" panose="05000000000000000000" pitchFamily="2" charset="2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6EAA2AA-2B36-471B-BE47-9BED7793A281}"/>
              </a:ext>
            </a:extLst>
          </p:cNvPr>
          <p:cNvCxnSpPr/>
          <p:nvPr/>
        </p:nvCxnSpPr>
        <p:spPr>
          <a:xfrm>
            <a:off x="2127251" y="3825875"/>
            <a:ext cx="2905125" cy="0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3" name="TextBox 13">
            <a:extLst>
              <a:ext uri="{FF2B5EF4-FFF2-40B4-BE49-F238E27FC236}">
                <a16:creationId xmlns:a16="http://schemas.microsoft.com/office/drawing/2014/main" id="{1B806FE9-1A97-443D-8F58-6483B1DC05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0014" y="3282950"/>
            <a:ext cx="14001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CH" sz="2800">
                <a:sym typeface="Wingdings" panose="05000000000000000000" pitchFamily="2" charset="2"/>
              </a:rPr>
              <a:t>z</a:t>
            </a:r>
            <a:endParaRPr lang="en-US" altLang="en-CH" sz="2800" baseline="-25000">
              <a:sym typeface="Wingdings" panose="05000000000000000000" pitchFamily="2" charset="2"/>
            </a:endParaRPr>
          </a:p>
        </p:txBody>
      </p:sp>
      <p:sp>
        <p:nvSpPr>
          <p:cNvPr id="6154" name="TextBox 14">
            <a:extLst>
              <a:ext uri="{FF2B5EF4-FFF2-40B4-BE49-F238E27FC236}">
                <a16:creationId xmlns:a16="http://schemas.microsoft.com/office/drawing/2014/main" id="{016F90D4-F0A7-4091-9DCA-0EADA7C366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8126" y="3959226"/>
            <a:ext cx="23066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2400" dirty="0" err="1"/>
              <a:t>g</a:t>
            </a:r>
            <a:r>
              <a:rPr lang="en-US" altLang="en-CH" sz="2400" baseline="30000" dirty="0" err="1"/>
              <a:t>z</a:t>
            </a:r>
            <a:r>
              <a:rPr lang="en-US" altLang="en-CH" sz="2400" dirty="0"/>
              <a:t> = </a:t>
            </a:r>
            <a:r>
              <a:rPr lang="en-US" altLang="en-CH" sz="2400" dirty="0" err="1"/>
              <a:t>h</a:t>
            </a:r>
            <a:r>
              <a:rPr lang="en-US" altLang="en-CH" sz="2400" baseline="30000" dirty="0" err="1"/>
              <a:t>c</a:t>
            </a:r>
            <a:r>
              <a:rPr lang="en-US" altLang="en-CH" sz="2400" dirty="0" err="1"/>
              <a:t>w</a:t>
            </a:r>
            <a:r>
              <a:rPr lang="en-US" altLang="en-CH" sz="2400" dirty="0"/>
              <a:t> mod p</a:t>
            </a:r>
          </a:p>
        </p:txBody>
      </p:sp>
      <p:sp>
        <p:nvSpPr>
          <p:cNvPr id="6155" name="TextBox 15">
            <a:extLst>
              <a:ext uri="{FF2B5EF4-FFF2-40B4-BE49-F238E27FC236}">
                <a16:creationId xmlns:a16="http://schemas.microsoft.com/office/drawing/2014/main" id="{ACF4360C-B43C-4B24-9A0B-5564F94ACE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2801" y="4962526"/>
            <a:ext cx="7631113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3200" u="sng" dirty="0"/>
              <a:t>Proof of Knowledge:</a:t>
            </a:r>
          </a:p>
          <a:p>
            <a:pPr eaLnBrk="1" hangingPunct="1"/>
            <a:r>
              <a:rPr lang="en-US" altLang="en-CH" sz="3200" dirty="0" err="1"/>
              <a:t>g</a:t>
            </a:r>
            <a:r>
              <a:rPr lang="en-US" altLang="en-CH" sz="3200" baseline="30000" dirty="0" err="1"/>
              <a:t>z</a:t>
            </a:r>
            <a:r>
              <a:rPr lang="en-US" altLang="en-CH" sz="3200" baseline="30000" dirty="0"/>
              <a:t>-z’</a:t>
            </a:r>
            <a:r>
              <a:rPr lang="en-US" altLang="en-CH" sz="3200" dirty="0"/>
              <a:t> = </a:t>
            </a:r>
            <a:r>
              <a:rPr lang="en-US" altLang="en-CH" sz="3200" dirty="0" err="1"/>
              <a:t>h</a:t>
            </a:r>
            <a:r>
              <a:rPr lang="en-US" altLang="en-CH" sz="3200" baseline="30000" dirty="0" err="1"/>
              <a:t>c</a:t>
            </a:r>
            <a:r>
              <a:rPr lang="en-US" altLang="en-CH" sz="3200" baseline="30000" dirty="0"/>
              <a:t>-c’    </a:t>
            </a:r>
            <a:r>
              <a:rPr lang="en-US" altLang="en-CH" sz="3200" dirty="0">
                <a:sym typeface="Wingdings" panose="05000000000000000000" pitchFamily="2" charset="2"/>
              </a:rPr>
              <a:t> </a:t>
            </a:r>
            <a:r>
              <a:rPr lang="en-US" altLang="en-CH" sz="3200" dirty="0"/>
              <a:t>g</a:t>
            </a:r>
            <a:r>
              <a:rPr lang="en-US" altLang="en-CH" sz="3200" baseline="30000" dirty="0"/>
              <a:t>(z-z’)/(c-c’)</a:t>
            </a:r>
            <a:r>
              <a:rPr lang="en-US" altLang="en-CH" sz="3200" dirty="0"/>
              <a:t> = h mod p</a:t>
            </a:r>
            <a:r>
              <a:rPr lang="en-US" altLang="en-CH" sz="3200" baseline="30000" dirty="0"/>
              <a:t> </a:t>
            </a:r>
            <a:endParaRPr lang="en-US" altLang="en-CH" sz="3200" dirty="0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AD456B2-C735-43DC-B81F-2CED4EED69D5}"/>
              </a:ext>
            </a:extLst>
          </p:cNvPr>
          <p:cNvCxnSpPr/>
          <p:nvPr/>
        </p:nvCxnSpPr>
        <p:spPr>
          <a:xfrm>
            <a:off x="6396039" y="3041650"/>
            <a:ext cx="2905125" cy="0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7" name="TextBox 17">
            <a:extLst>
              <a:ext uri="{FF2B5EF4-FFF2-40B4-BE49-F238E27FC236}">
                <a16:creationId xmlns:a16="http://schemas.microsoft.com/office/drawing/2014/main" id="{9B6149B2-521C-4FAB-96BD-5D1738949C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37688" y="2640014"/>
            <a:ext cx="123031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2800" dirty="0"/>
              <a:t>c’ </a:t>
            </a:r>
            <a:r>
              <a:rPr lang="en-US" altLang="en-CH" sz="2800" dirty="0">
                <a:sym typeface="Wingdings" panose="05000000000000000000" pitchFamily="2" charset="2"/>
              </a:rPr>
              <a:t></a:t>
            </a:r>
            <a:r>
              <a:rPr lang="en-US" altLang="en-CH" sz="2800" dirty="0" err="1">
                <a:sym typeface="Wingdings" panose="05000000000000000000" pitchFamily="2" charset="2"/>
              </a:rPr>
              <a:t>Z</a:t>
            </a:r>
            <a:r>
              <a:rPr lang="en-US" altLang="en-CH" sz="2800" baseline="-25000" dirty="0" err="1">
                <a:sym typeface="Wingdings" panose="05000000000000000000" pitchFamily="2" charset="2"/>
              </a:rPr>
              <a:t>q</a:t>
            </a:r>
            <a:endParaRPr lang="en-US" altLang="en-CH" sz="2800" baseline="-25000" dirty="0">
              <a:sym typeface="Wingdings" panose="05000000000000000000" pitchFamily="2" charset="2"/>
            </a:endParaRPr>
          </a:p>
        </p:txBody>
      </p:sp>
      <p:sp>
        <p:nvSpPr>
          <p:cNvPr id="6158" name="TextBox 18">
            <a:extLst>
              <a:ext uri="{FF2B5EF4-FFF2-40B4-BE49-F238E27FC236}">
                <a16:creationId xmlns:a16="http://schemas.microsoft.com/office/drawing/2014/main" id="{493472F4-30DF-477E-B8B7-9397516E69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8976" y="2490789"/>
            <a:ext cx="12303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CH" sz="2800"/>
              <a:t>c’</a:t>
            </a:r>
            <a:endParaRPr lang="en-US" altLang="en-CH" sz="2800" baseline="-25000">
              <a:sym typeface="Wingdings" panose="05000000000000000000" pitchFamily="2" charset="2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468E97C-4F9A-4E19-9A5E-F19F254F9D05}"/>
              </a:ext>
            </a:extLst>
          </p:cNvPr>
          <p:cNvCxnSpPr/>
          <p:nvPr/>
        </p:nvCxnSpPr>
        <p:spPr>
          <a:xfrm>
            <a:off x="6440489" y="3825875"/>
            <a:ext cx="2905125" cy="0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60" name="TextBox 20">
            <a:extLst>
              <a:ext uri="{FF2B5EF4-FFF2-40B4-BE49-F238E27FC236}">
                <a16:creationId xmlns:a16="http://schemas.microsoft.com/office/drawing/2014/main" id="{9ADE11FE-D286-45B3-85C1-FB3AA16534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3251" y="3282950"/>
            <a:ext cx="14001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CH" sz="2800">
                <a:sym typeface="Wingdings" panose="05000000000000000000" pitchFamily="2" charset="2"/>
              </a:rPr>
              <a:t>z’</a:t>
            </a:r>
            <a:endParaRPr lang="en-US" altLang="en-CH" sz="2800" baseline="-25000">
              <a:sym typeface="Wingdings" panose="05000000000000000000" pitchFamily="2" charset="2"/>
            </a:endParaRPr>
          </a:p>
        </p:txBody>
      </p:sp>
      <p:sp>
        <p:nvSpPr>
          <p:cNvPr id="6161" name="TextBox 21">
            <a:extLst>
              <a:ext uri="{FF2B5EF4-FFF2-40B4-BE49-F238E27FC236}">
                <a16:creationId xmlns:a16="http://schemas.microsoft.com/office/drawing/2014/main" id="{5CDD38EE-8781-4F5E-A905-200E39AB88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82014" y="3959226"/>
            <a:ext cx="2673666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2400" dirty="0" err="1"/>
              <a:t>g</a:t>
            </a:r>
            <a:r>
              <a:rPr lang="en-US" altLang="en-CH" sz="2400" baseline="30000" dirty="0" err="1"/>
              <a:t>z</a:t>
            </a:r>
            <a:r>
              <a:rPr lang="en-US" altLang="en-CH" sz="2400" baseline="30000" dirty="0"/>
              <a:t>’</a:t>
            </a:r>
            <a:r>
              <a:rPr lang="en-US" altLang="en-CH" sz="2400" dirty="0"/>
              <a:t> = </a:t>
            </a:r>
            <a:r>
              <a:rPr lang="en-US" altLang="en-CH" sz="2400" dirty="0" err="1"/>
              <a:t>h</a:t>
            </a:r>
            <a:r>
              <a:rPr lang="en-US" altLang="en-CH" sz="2400" baseline="30000" dirty="0" err="1"/>
              <a:t>c’</a:t>
            </a:r>
            <a:r>
              <a:rPr lang="en-US" altLang="en-CH" sz="2400" dirty="0" err="1"/>
              <a:t>w</a:t>
            </a:r>
            <a:r>
              <a:rPr lang="en-US" altLang="en-CH" sz="2400" dirty="0"/>
              <a:t> mod p</a:t>
            </a:r>
          </a:p>
        </p:txBody>
      </p:sp>
      <p:sp>
        <p:nvSpPr>
          <p:cNvPr id="6162" name="TextBox 2">
            <a:extLst>
              <a:ext uri="{FF2B5EF4-FFF2-40B4-BE49-F238E27FC236}">
                <a16:creationId xmlns:a16="http://schemas.microsoft.com/office/drawing/2014/main" id="{BDB9AA5B-E876-4FCE-B9E2-25718EF690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3014" y="1778001"/>
            <a:ext cx="39973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dirty="0"/>
              <a:t>A successful prover must be able to answer more than one distinct challenge</a:t>
            </a:r>
          </a:p>
        </p:txBody>
      </p:sp>
      <p:sp>
        <p:nvSpPr>
          <p:cNvPr id="4" name="Left Brace 3">
            <a:extLst>
              <a:ext uri="{FF2B5EF4-FFF2-40B4-BE49-F238E27FC236}">
                <a16:creationId xmlns:a16="http://schemas.microsoft.com/office/drawing/2014/main" id="{BCAF36F0-3722-4411-9CC2-9C11EC9FC174}"/>
              </a:ext>
            </a:extLst>
          </p:cNvPr>
          <p:cNvSpPr/>
          <p:nvPr/>
        </p:nvSpPr>
        <p:spPr>
          <a:xfrm rot="16200000">
            <a:off x="5203826" y="5556251"/>
            <a:ext cx="180975" cy="1149350"/>
          </a:xfrm>
          <a:prstGeom prst="leftBrac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164" name="TextBox 5">
            <a:extLst>
              <a:ext uri="{FF2B5EF4-FFF2-40B4-BE49-F238E27FC236}">
                <a16:creationId xmlns:a16="http://schemas.microsoft.com/office/drawing/2014/main" id="{5C665098-F901-4D75-B695-F9F7202255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3026" y="6303963"/>
            <a:ext cx="3603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6165" name="TextBox 22">
            <a:extLst>
              <a:ext uri="{FF2B5EF4-FFF2-40B4-BE49-F238E27FC236}">
                <a16:creationId xmlns:a16="http://schemas.microsoft.com/office/drawing/2014/main" id="{5D3A799B-4B38-451F-9531-D95E49C961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6438" y="1311275"/>
            <a:ext cx="22415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2800" u="sng" dirty="0"/>
              <a:t>Prover:</a:t>
            </a:r>
            <a:r>
              <a:rPr lang="en-US" altLang="en-CH" sz="2800" dirty="0"/>
              <a:t> (</a:t>
            </a:r>
            <a:r>
              <a:rPr lang="en-US" altLang="en-CH" sz="2800" dirty="0" err="1"/>
              <a:t>g,</a:t>
            </a:r>
            <a:r>
              <a:rPr lang="en-US" altLang="en-CH" sz="2800" dirty="0" err="1">
                <a:solidFill>
                  <a:srgbClr val="FF0000"/>
                </a:solidFill>
              </a:rPr>
              <a:t>s</a:t>
            </a:r>
            <a:r>
              <a:rPr lang="en-US" altLang="en-CH" sz="2800" dirty="0"/>
              <a:t>)</a:t>
            </a:r>
          </a:p>
        </p:txBody>
      </p:sp>
      <p:sp>
        <p:nvSpPr>
          <p:cNvPr id="6166" name="TextBox 23">
            <a:extLst>
              <a:ext uri="{FF2B5EF4-FFF2-40B4-BE49-F238E27FC236}">
                <a16:creationId xmlns:a16="http://schemas.microsoft.com/office/drawing/2014/main" id="{342F37B9-4174-454F-93E3-8FE7F347A8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5238" y="1311275"/>
            <a:ext cx="242411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2800" u="sng" dirty="0"/>
              <a:t>Extractor:</a:t>
            </a:r>
            <a:r>
              <a:rPr lang="en-US" altLang="en-CH" sz="2800" dirty="0"/>
              <a:t> (</a:t>
            </a:r>
            <a:r>
              <a:rPr lang="en-US" altLang="en-CH" sz="2800" dirty="0" err="1"/>
              <a:t>g,h</a:t>
            </a:r>
            <a:r>
              <a:rPr lang="en-US" altLang="en-CH" sz="2800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/>
      <p:bldP spid="6150" grpId="0"/>
      <p:bldP spid="6151" grpId="0"/>
      <p:bldP spid="6153" grpId="0"/>
      <p:bldP spid="6154" grpId="0"/>
      <p:bldP spid="6155" grpId="0"/>
      <p:bldP spid="6157" grpId="0"/>
      <p:bldP spid="6158" grpId="0"/>
      <p:bldP spid="6160" grpId="0"/>
      <p:bldP spid="6161" grpId="0"/>
      <p:bldP spid="6162" grpId="0"/>
      <p:bldP spid="4" grpId="0" animBg="1"/>
      <p:bldP spid="6164" grpId="0"/>
      <p:bldP spid="6165" grpId="0"/>
      <p:bldP spid="616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B3E69-C47F-46D5-8459-F42483F2F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of this Talk</a:t>
            </a:r>
            <a:endParaRPr lang="en-C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4836B5-84F3-4F77-A374-A333108422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Show a glimpse of the similarities / differences between the structure of lattice and discrete log proofs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Describe situations where lattice-based proofs may already be the best quantum-safe option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Encourage people to work of improving the fundamentals of lattice-based zero-knowledge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642842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52081E47-DEDA-476A-B8E6-731B2A01C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CH" dirty="0"/>
              <a:t>Let’s try the same ZK Proof</a:t>
            </a:r>
            <a:br>
              <a:rPr lang="en-US" altLang="en-CH" dirty="0"/>
            </a:br>
            <a:r>
              <a:rPr lang="en-US" altLang="en-CH" dirty="0"/>
              <a:t>R=</a:t>
            </a:r>
            <a:r>
              <a:rPr lang="en-US" dirty="0"/>
              <a:t>Z[X]/(X</a:t>
            </a:r>
            <a:r>
              <a:rPr lang="en-US" baseline="30000" dirty="0"/>
              <a:t>n</a:t>
            </a:r>
            <a:r>
              <a:rPr lang="en-US" dirty="0"/>
              <a:t>+1) </a:t>
            </a:r>
            <a:br>
              <a:rPr lang="en-US" dirty="0"/>
            </a:br>
            <a:endParaRPr lang="en-US" altLang="en-CH" dirty="0"/>
          </a:p>
        </p:txBody>
      </p:sp>
      <p:sp>
        <p:nvSpPr>
          <p:cNvPr id="8195" name="TextBox 3">
            <a:extLst>
              <a:ext uri="{FF2B5EF4-FFF2-40B4-BE49-F238E27FC236}">
                <a16:creationId xmlns:a16="http://schemas.microsoft.com/office/drawing/2014/main" id="{F65269FA-8FFA-4BF3-A904-B661104861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6438" y="1311275"/>
            <a:ext cx="22415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2800" u="sng" dirty="0"/>
              <a:t>Prover:</a:t>
            </a:r>
            <a:r>
              <a:rPr lang="en-US" altLang="en-CH" sz="2800" dirty="0"/>
              <a:t> (A,</a:t>
            </a:r>
            <a:r>
              <a:rPr lang="en-US" altLang="en-CH" sz="2800" dirty="0">
                <a:solidFill>
                  <a:srgbClr val="FF0000"/>
                </a:solidFill>
              </a:rPr>
              <a:t>s</a:t>
            </a:r>
            <a:r>
              <a:rPr lang="en-US" altLang="en-CH" sz="2800" dirty="0"/>
              <a:t>)</a:t>
            </a:r>
          </a:p>
        </p:txBody>
      </p:sp>
      <p:sp>
        <p:nvSpPr>
          <p:cNvPr id="8196" name="TextBox 4">
            <a:extLst>
              <a:ext uri="{FF2B5EF4-FFF2-40B4-BE49-F238E27FC236}">
                <a16:creationId xmlns:a16="http://schemas.microsoft.com/office/drawing/2014/main" id="{74FCBD3E-EEBA-472D-975B-17AA9582AD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5238" y="1311275"/>
            <a:ext cx="22415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2800" u="sng"/>
              <a:t>Verifier:</a:t>
            </a:r>
            <a:r>
              <a:rPr lang="en-US" altLang="en-CH" sz="2800"/>
              <a:t> (A,t)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5E4E9C2-EEF2-4DC5-B1FE-5E4BA1BA26D1}"/>
              </a:ext>
            </a:extLst>
          </p:cNvPr>
          <p:cNvCxnSpPr/>
          <p:nvPr/>
        </p:nvCxnSpPr>
        <p:spPr>
          <a:xfrm>
            <a:off x="4502151" y="2693988"/>
            <a:ext cx="2905125" cy="0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93F7893-EA6F-40B4-8C80-87119FF82390}"/>
              </a:ext>
            </a:extLst>
          </p:cNvPr>
          <p:cNvSpPr txBox="1"/>
          <p:nvPr/>
        </p:nvSpPr>
        <p:spPr>
          <a:xfrm>
            <a:off x="2033588" y="1990725"/>
            <a:ext cx="2184400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/>
              <a:t>y </a:t>
            </a:r>
            <a:r>
              <a:rPr lang="en-US" sz="2800" dirty="0">
                <a:sym typeface="Wingdings" panose="05000000000000000000" pitchFamily="2" charset="2"/>
              </a:rPr>
              <a:t>R</a:t>
            </a:r>
            <a:r>
              <a:rPr lang="en-US" sz="2800" baseline="30000" dirty="0">
                <a:sym typeface="Wingdings" panose="05000000000000000000" pitchFamily="2" charset="2"/>
              </a:rPr>
              <a:t>m</a:t>
            </a:r>
            <a:endParaRPr lang="en-US" sz="2800" baseline="-25000" dirty="0">
              <a:sym typeface="Wingdings" panose="05000000000000000000" pitchFamily="2" charset="2"/>
            </a:endParaRPr>
          </a:p>
          <a:p>
            <a:pPr>
              <a:defRPr/>
            </a:pPr>
            <a:r>
              <a:rPr lang="en-US" sz="2800" dirty="0">
                <a:sym typeface="Wingdings" panose="05000000000000000000" pitchFamily="2" charset="2"/>
              </a:rPr>
              <a:t>w:=Ay mod p</a:t>
            </a:r>
            <a:endParaRPr lang="en-US" sz="2800" dirty="0"/>
          </a:p>
        </p:txBody>
      </p:sp>
      <p:sp>
        <p:nvSpPr>
          <p:cNvPr id="8199" name="TextBox 7">
            <a:extLst>
              <a:ext uri="{FF2B5EF4-FFF2-40B4-BE49-F238E27FC236}">
                <a16:creationId xmlns:a16="http://schemas.microsoft.com/office/drawing/2014/main" id="{B31ADD74-ADDC-442C-86F8-6658A2E716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3075" y="2144714"/>
            <a:ext cx="44608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2800"/>
              <a:t>w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FBFC87E-D29F-470A-93A8-8CE44C436DF9}"/>
              </a:ext>
            </a:extLst>
          </p:cNvPr>
          <p:cNvCxnSpPr/>
          <p:nvPr/>
        </p:nvCxnSpPr>
        <p:spPr>
          <a:xfrm>
            <a:off x="4502151" y="3486150"/>
            <a:ext cx="2905125" cy="0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1" name="TextBox 9">
            <a:extLst>
              <a:ext uri="{FF2B5EF4-FFF2-40B4-BE49-F238E27FC236}">
                <a16:creationId xmlns:a16="http://schemas.microsoft.com/office/drawing/2014/main" id="{6DACD88C-A98C-4429-B4A9-C485F6A4F0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1951" y="2963864"/>
            <a:ext cx="12287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2800" dirty="0"/>
              <a:t>c </a:t>
            </a:r>
            <a:r>
              <a:rPr lang="en-US" altLang="en-CH" sz="2800" dirty="0">
                <a:sym typeface="Wingdings" panose="05000000000000000000" pitchFamily="2" charset="2"/>
              </a:rPr>
              <a:t>R</a:t>
            </a:r>
            <a:endParaRPr lang="en-US" altLang="en-CH" sz="2800" baseline="-25000" dirty="0">
              <a:sym typeface="Wingdings" panose="05000000000000000000" pitchFamily="2" charset="2"/>
            </a:endParaRPr>
          </a:p>
        </p:txBody>
      </p:sp>
      <p:sp>
        <p:nvSpPr>
          <p:cNvPr id="8202" name="TextBox 10">
            <a:extLst>
              <a:ext uri="{FF2B5EF4-FFF2-40B4-BE49-F238E27FC236}">
                <a16:creationId xmlns:a16="http://schemas.microsoft.com/office/drawing/2014/main" id="{2DE18E5B-C928-4BA1-AD50-5D36BC1FF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5088" y="2935289"/>
            <a:ext cx="12303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CH" sz="2800"/>
              <a:t>c</a:t>
            </a:r>
            <a:endParaRPr lang="en-US" altLang="en-CH" sz="2800" baseline="-25000">
              <a:sym typeface="Wingdings" panose="05000000000000000000" pitchFamily="2" charset="2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AAF7AF7-4600-43FC-BA56-BE99E7702472}"/>
              </a:ext>
            </a:extLst>
          </p:cNvPr>
          <p:cNvCxnSpPr/>
          <p:nvPr/>
        </p:nvCxnSpPr>
        <p:spPr>
          <a:xfrm>
            <a:off x="4546601" y="4271963"/>
            <a:ext cx="2905125" cy="0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4" name="TextBox 12">
            <a:extLst>
              <a:ext uri="{FF2B5EF4-FFF2-40B4-BE49-F238E27FC236}">
                <a16:creationId xmlns:a16="http://schemas.microsoft.com/office/drawing/2014/main" id="{E4C51622-FEF4-4374-A405-A29D2D684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3589" y="3794126"/>
            <a:ext cx="140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2800" dirty="0">
                <a:sym typeface="Wingdings" panose="05000000000000000000" pitchFamily="2" charset="2"/>
              </a:rPr>
              <a:t>z:=</a:t>
            </a:r>
            <a:r>
              <a:rPr lang="en-US" altLang="en-CH" sz="2800" dirty="0">
                <a:solidFill>
                  <a:srgbClr val="FF0000"/>
                </a:solidFill>
                <a:sym typeface="Wingdings" panose="05000000000000000000" pitchFamily="2" charset="2"/>
              </a:rPr>
              <a:t>s</a:t>
            </a:r>
            <a:r>
              <a:rPr lang="en-US" altLang="en-CH" sz="2800" dirty="0">
                <a:sym typeface="Wingdings" panose="05000000000000000000" pitchFamily="2" charset="2"/>
              </a:rPr>
              <a:t>c+y</a:t>
            </a:r>
            <a:endParaRPr lang="en-US" altLang="en-CH" sz="2800" baseline="-25000" dirty="0">
              <a:sym typeface="Wingdings" panose="05000000000000000000" pitchFamily="2" charset="2"/>
            </a:endParaRPr>
          </a:p>
        </p:txBody>
      </p:sp>
      <p:sp>
        <p:nvSpPr>
          <p:cNvPr id="8205" name="TextBox 13">
            <a:extLst>
              <a:ext uri="{FF2B5EF4-FFF2-40B4-BE49-F238E27FC236}">
                <a16:creationId xmlns:a16="http://schemas.microsoft.com/office/drawing/2014/main" id="{D9265657-225C-473D-A865-6D6757C532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0950" y="3727451"/>
            <a:ext cx="13985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CH" sz="2800">
                <a:sym typeface="Wingdings" panose="05000000000000000000" pitchFamily="2" charset="2"/>
              </a:rPr>
              <a:t>z</a:t>
            </a:r>
            <a:endParaRPr lang="en-US" altLang="en-CH" sz="2800" baseline="-25000">
              <a:sym typeface="Wingdings" panose="05000000000000000000" pitchFamily="2" charset="2"/>
            </a:endParaRPr>
          </a:p>
        </p:txBody>
      </p:sp>
      <p:sp>
        <p:nvSpPr>
          <p:cNvPr id="8206" name="TextBox 14">
            <a:extLst>
              <a:ext uri="{FF2B5EF4-FFF2-40B4-BE49-F238E27FC236}">
                <a16:creationId xmlns:a16="http://schemas.microsoft.com/office/drawing/2014/main" id="{6700DF1F-FD21-4320-ABC9-1B7A6B6918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1950" y="4251326"/>
            <a:ext cx="277139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2400" dirty="0"/>
              <a:t>check if:</a:t>
            </a:r>
          </a:p>
          <a:p>
            <a:pPr eaLnBrk="1" hangingPunct="1"/>
            <a:r>
              <a:rPr lang="en-US" altLang="en-CH" sz="2400" dirty="0"/>
              <a:t>    Az = </a:t>
            </a:r>
            <a:r>
              <a:rPr lang="en-US" altLang="en-CH" sz="2400" dirty="0" err="1"/>
              <a:t>tc</a:t>
            </a:r>
            <a:r>
              <a:rPr lang="en-US" altLang="en-CH" sz="2400" dirty="0"/>
              <a:t> + w mod p</a:t>
            </a:r>
          </a:p>
        </p:txBody>
      </p:sp>
      <p:sp>
        <p:nvSpPr>
          <p:cNvPr id="8207" name="TextBox 17">
            <a:extLst>
              <a:ext uri="{FF2B5EF4-FFF2-40B4-BE49-F238E27FC236}">
                <a16:creationId xmlns:a16="http://schemas.microsoft.com/office/drawing/2014/main" id="{83412E17-DF18-4034-A71C-FF2301290D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9166" y="5181600"/>
            <a:ext cx="471151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3200" u="sng" dirty="0"/>
              <a:t>Correctness:</a:t>
            </a:r>
          </a:p>
          <a:p>
            <a:pPr eaLnBrk="1" hangingPunct="1"/>
            <a:r>
              <a:rPr lang="en-US" altLang="en-CH" sz="2800" dirty="0"/>
              <a:t>	A(</a:t>
            </a:r>
            <a:r>
              <a:rPr lang="en-US" altLang="en-CH" sz="2800" dirty="0" err="1">
                <a:solidFill>
                  <a:srgbClr val="FF0000"/>
                </a:solidFill>
              </a:rPr>
              <a:t>s</a:t>
            </a:r>
            <a:r>
              <a:rPr lang="en-US" altLang="en-CH" sz="2800" dirty="0" err="1"/>
              <a:t>c+y</a:t>
            </a:r>
            <a:r>
              <a:rPr lang="en-US" altLang="en-CH" sz="2800" dirty="0"/>
              <a:t>) = </a:t>
            </a:r>
            <a:r>
              <a:rPr lang="en-US" altLang="en-CH" sz="2800" dirty="0" err="1"/>
              <a:t>A</a:t>
            </a:r>
            <a:r>
              <a:rPr lang="en-US" altLang="en-CH" sz="2800" dirty="0" err="1">
                <a:solidFill>
                  <a:srgbClr val="FF0000"/>
                </a:solidFill>
              </a:rPr>
              <a:t>s</a:t>
            </a:r>
            <a:r>
              <a:rPr lang="en-US" altLang="en-CH" sz="2800" dirty="0" err="1"/>
              <a:t>c+Ay</a:t>
            </a:r>
            <a:r>
              <a:rPr lang="en-US" altLang="en-CH" sz="2800" dirty="0"/>
              <a:t> mod 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  <p:bldP spid="8196" grpId="0"/>
      <p:bldP spid="7" grpId="0"/>
      <p:bldP spid="8199" grpId="0"/>
      <p:bldP spid="8201" grpId="0"/>
      <p:bldP spid="8202" grpId="0"/>
      <p:bldP spid="8204" grpId="0"/>
      <p:bldP spid="8205" grpId="0"/>
      <p:bldP spid="8206" grpId="0"/>
      <p:bldP spid="820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52081E47-DEDA-476A-B8E6-731B2A01C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CH"/>
              <a:t>Let’s try the same ZK Proof</a:t>
            </a:r>
          </a:p>
        </p:txBody>
      </p:sp>
      <p:sp>
        <p:nvSpPr>
          <p:cNvPr id="8195" name="TextBox 3">
            <a:extLst>
              <a:ext uri="{FF2B5EF4-FFF2-40B4-BE49-F238E27FC236}">
                <a16:creationId xmlns:a16="http://schemas.microsoft.com/office/drawing/2014/main" id="{F65269FA-8FFA-4BF3-A904-B661104861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6438" y="1311275"/>
            <a:ext cx="22415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2800" u="sng" dirty="0"/>
              <a:t>Prover:</a:t>
            </a:r>
            <a:r>
              <a:rPr lang="en-US" altLang="en-CH" sz="2800" dirty="0"/>
              <a:t> (A,</a:t>
            </a:r>
            <a:r>
              <a:rPr lang="en-US" altLang="en-CH" sz="2800" dirty="0">
                <a:solidFill>
                  <a:srgbClr val="FF0000"/>
                </a:solidFill>
              </a:rPr>
              <a:t>s</a:t>
            </a:r>
            <a:r>
              <a:rPr lang="en-US" altLang="en-CH" sz="2800" dirty="0"/>
              <a:t>)</a:t>
            </a:r>
          </a:p>
        </p:txBody>
      </p:sp>
      <p:sp>
        <p:nvSpPr>
          <p:cNvPr id="8196" name="TextBox 4">
            <a:extLst>
              <a:ext uri="{FF2B5EF4-FFF2-40B4-BE49-F238E27FC236}">
                <a16:creationId xmlns:a16="http://schemas.microsoft.com/office/drawing/2014/main" id="{74FCBD3E-EEBA-472D-975B-17AA9582AD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5238" y="1311275"/>
            <a:ext cx="22415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2800" u="sng"/>
              <a:t>Verifier:</a:t>
            </a:r>
            <a:r>
              <a:rPr lang="en-US" altLang="en-CH" sz="2800"/>
              <a:t> (A,t)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5E4E9C2-EEF2-4DC5-B1FE-5E4BA1BA26D1}"/>
              </a:ext>
            </a:extLst>
          </p:cNvPr>
          <p:cNvCxnSpPr/>
          <p:nvPr/>
        </p:nvCxnSpPr>
        <p:spPr>
          <a:xfrm>
            <a:off x="4502151" y="2693988"/>
            <a:ext cx="2905125" cy="0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93F7893-EA6F-40B4-8C80-87119FF82390}"/>
              </a:ext>
            </a:extLst>
          </p:cNvPr>
          <p:cNvSpPr txBox="1"/>
          <p:nvPr/>
        </p:nvSpPr>
        <p:spPr>
          <a:xfrm>
            <a:off x="2033588" y="1990725"/>
            <a:ext cx="2184400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/>
              <a:t>y </a:t>
            </a:r>
            <a:r>
              <a:rPr lang="en-US" sz="2800" dirty="0">
                <a:sym typeface="Wingdings" panose="05000000000000000000" pitchFamily="2" charset="2"/>
              </a:rPr>
              <a:t>R</a:t>
            </a:r>
            <a:r>
              <a:rPr lang="en-US" sz="2800" baseline="30000" dirty="0">
                <a:sym typeface="Wingdings" panose="05000000000000000000" pitchFamily="2" charset="2"/>
              </a:rPr>
              <a:t>m</a:t>
            </a:r>
            <a:endParaRPr lang="en-US" sz="2800" baseline="-25000" dirty="0">
              <a:sym typeface="Wingdings" panose="05000000000000000000" pitchFamily="2" charset="2"/>
            </a:endParaRPr>
          </a:p>
          <a:p>
            <a:pPr>
              <a:defRPr/>
            </a:pPr>
            <a:r>
              <a:rPr lang="en-US" sz="2800" dirty="0">
                <a:sym typeface="Wingdings" panose="05000000000000000000" pitchFamily="2" charset="2"/>
              </a:rPr>
              <a:t>w:=Ay mod p</a:t>
            </a:r>
            <a:endParaRPr lang="en-US" sz="2800" dirty="0"/>
          </a:p>
        </p:txBody>
      </p:sp>
      <p:sp>
        <p:nvSpPr>
          <p:cNvPr id="8199" name="TextBox 7">
            <a:extLst>
              <a:ext uri="{FF2B5EF4-FFF2-40B4-BE49-F238E27FC236}">
                <a16:creationId xmlns:a16="http://schemas.microsoft.com/office/drawing/2014/main" id="{B31ADD74-ADDC-442C-86F8-6658A2E716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3075" y="2144714"/>
            <a:ext cx="44608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2800"/>
              <a:t>w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FBFC87E-D29F-470A-93A8-8CE44C436DF9}"/>
              </a:ext>
            </a:extLst>
          </p:cNvPr>
          <p:cNvCxnSpPr/>
          <p:nvPr/>
        </p:nvCxnSpPr>
        <p:spPr>
          <a:xfrm>
            <a:off x="4502151" y="3486150"/>
            <a:ext cx="2905125" cy="0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1" name="TextBox 9">
            <a:extLst>
              <a:ext uri="{FF2B5EF4-FFF2-40B4-BE49-F238E27FC236}">
                <a16:creationId xmlns:a16="http://schemas.microsoft.com/office/drawing/2014/main" id="{6DACD88C-A98C-4429-B4A9-C485F6A4F0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1951" y="2963864"/>
            <a:ext cx="12287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2800" dirty="0"/>
              <a:t>c </a:t>
            </a:r>
            <a:r>
              <a:rPr lang="en-US" altLang="en-CH" sz="2800" dirty="0">
                <a:sym typeface="Wingdings" panose="05000000000000000000" pitchFamily="2" charset="2"/>
              </a:rPr>
              <a:t>R</a:t>
            </a:r>
            <a:endParaRPr lang="en-US" altLang="en-CH" sz="2800" baseline="-25000" dirty="0">
              <a:sym typeface="Wingdings" panose="05000000000000000000" pitchFamily="2" charset="2"/>
            </a:endParaRPr>
          </a:p>
        </p:txBody>
      </p:sp>
      <p:sp>
        <p:nvSpPr>
          <p:cNvPr id="8202" name="TextBox 10">
            <a:extLst>
              <a:ext uri="{FF2B5EF4-FFF2-40B4-BE49-F238E27FC236}">
                <a16:creationId xmlns:a16="http://schemas.microsoft.com/office/drawing/2014/main" id="{2DE18E5B-C928-4BA1-AD50-5D36BC1FF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5088" y="2935289"/>
            <a:ext cx="12303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CH" sz="2800"/>
              <a:t>c</a:t>
            </a:r>
            <a:endParaRPr lang="en-US" altLang="en-CH" sz="2800" baseline="-25000">
              <a:sym typeface="Wingdings" panose="05000000000000000000" pitchFamily="2" charset="2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AAF7AF7-4600-43FC-BA56-BE99E7702472}"/>
              </a:ext>
            </a:extLst>
          </p:cNvPr>
          <p:cNvCxnSpPr/>
          <p:nvPr/>
        </p:nvCxnSpPr>
        <p:spPr>
          <a:xfrm>
            <a:off x="4546601" y="4271963"/>
            <a:ext cx="2905125" cy="0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4" name="TextBox 12">
            <a:extLst>
              <a:ext uri="{FF2B5EF4-FFF2-40B4-BE49-F238E27FC236}">
                <a16:creationId xmlns:a16="http://schemas.microsoft.com/office/drawing/2014/main" id="{E4C51622-FEF4-4374-A405-A29D2D684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3589" y="3794126"/>
            <a:ext cx="140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2800" dirty="0">
                <a:sym typeface="Wingdings" panose="05000000000000000000" pitchFamily="2" charset="2"/>
              </a:rPr>
              <a:t>z:=</a:t>
            </a:r>
            <a:r>
              <a:rPr lang="en-US" altLang="en-CH" sz="2800" dirty="0">
                <a:solidFill>
                  <a:srgbClr val="FF0000"/>
                </a:solidFill>
                <a:sym typeface="Wingdings" panose="05000000000000000000" pitchFamily="2" charset="2"/>
              </a:rPr>
              <a:t>s</a:t>
            </a:r>
            <a:r>
              <a:rPr lang="en-US" altLang="en-CH" sz="2800" dirty="0">
                <a:sym typeface="Wingdings" panose="05000000000000000000" pitchFamily="2" charset="2"/>
              </a:rPr>
              <a:t>c+y</a:t>
            </a:r>
            <a:endParaRPr lang="en-US" altLang="en-CH" sz="2800" baseline="-25000" dirty="0">
              <a:sym typeface="Wingdings" panose="05000000000000000000" pitchFamily="2" charset="2"/>
            </a:endParaRPr>
          </a:p>
        </p:txBody>
      </p:sp>
      <p:sp>
        <p:nvSpPr>
          <p:cNvPr id="8205" name="TextBox 13">
            <a:extLst>
              <a:ext uri="{FF2B5EF4-FFF2-40B4-BE49-F238E27FC236}">
                <a16:creationId xmlns:a16="http://schemas.microsoft.com/office/drawing/2014/main" id="{D9265657-225C-473D-A865-6D6757C532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6825" y="3748088"/>
            <a:ext cx="13985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CH" sz="2800">
                <a:sym typeface="Wingdings" panose="05000000000000000000" pitchFamily="2" charset="2"/>
              </a:rPr>
              <a:t>z</a:t>
            </a:r>
            <a:endParaRPr lang="en-US" altLang="en-CH" sz="2800" baseline="-25000">
              <a:sym typeface="Wingdings" panose="05000000000000000000" pitchFamily="2" charset="2"/>
            </a:endParaRPr>
          </a:p>
        </p:txBody>
      </p:sp>
      <p:sp>
        <p:nvSpPr>
          <p:cNvPr id="8206" name="TextBox 14">
            <a:extLst>
              <a:ext uri="{FF2B5EF4-FFF2-40B4-BE49-F238E27FC236}">
                <a16:creationId xmlns:a16="http://schemas.microsoft.com/office/drawing/2014/main" id="{6700DF1F-FD21-4320-ABC9-1B7A6B6918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1950" y="4251326"/>
            <a:ext cx="275310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2400" dirty="0"/>
              <a:t>check if:</a:t>
            </a:r>
          </a:p>
          <a:p>
            <a:pPr eaLnBrk="1" hangingPunct="1"/>
            <a:r>
              <a:rPr lang="en-US" altLang="en-CH" sz="2400" dirty="0"/>
              <a:t>    Az = </a:t>
            </a:r>
            <a:r>
              <a:rPr lang="en-US" altLang="en-CH" sz="2400" dirty="0" err="1"/>
              <a:t>tc</a:t>
            </a:r>
            <a:r>
              <a:rPr lang="en-US" altLang="en-CH" sz="2400" dirty="0"/>
              <a:t> + w mod p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BB893F56-DF6D-4777-977D-FCEE0AE1380E}"/>
              </a:ext>
            </a:extLst>
          </p:cNvPr>
          <p:cNvSpPr/>
          <p:nvPr/>
        </p:nvSpPr>
        <p:spPr>
          <a:xfrm>
            <a:off x="5469622" y="3727452"/>
            <a:ext cx="626378" cy="59055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9A17A450-F106-47FE-B0E0-D247F4B4C2AF}"/>
              </a:ext>
            </a:extLst>
          </p:cNvPr>
          <p:cNvCxnSpPr>
            <a:cxnSpLocks/>
          </p:cNvCxnSpPr>
          <p:nvPr/>
        </p:nvCxnSpPr>
        <p:spPr>
          <a:xfrm flipV="1">
            <a:off x="5189115" y="4342804"/>
            <a:ext cx="380301" cy="64730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BBB2160-5B65-46C1-BE60-F01EBC919AB3}"/>
              </a:ext>
            </a:extLst>
          </p:cNvPr>
          <p:cNvSpPr txBox="1"/>
          <p:nvPr/>
        </p:nvSpPr>
        <p:spPr>
          <a:xfrm>
            <a:off x="1820411" y="5016616"/>
            <a:ext cx="101255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Should have “small” coefficients – otherwise forging is trivial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(1)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y should have small, with respect to p, coefficients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Now z=</a:t>
            </a:r>
            <a:r>
              <a:rPr lang="en-US" dirty="0" err="1">
                <a:solidFill>
                  <a:srgbClr val="FF0000"/>
                </a:solidFill>
              </a:rPr>
              <a:t>s</a:t>
            </a:r>
            <a:r>
              <a:rPr lang="en-US" dirty="0" err="1"/>
              <a:t>c+y</a:t>
            </a:r>
            <a:r>
              <a:rPr lang="en-US" dirty="0"/>
              <a:t> is not uniform and leaks information about </a:t>
            </a:r>
            <a:r>
              <a:rPr lang="en-US" dirty="0">
                <a:solidFill>
                  <a:srgbClr val="FF0000"/>
                </a:solidFill>
              </a:rPr>
              <a:t>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Could make y exponentially larger than </a:t>
            </a:r>
            <a:r>
              <a:rPr lang="en-US" dirty="0" err="1">
                <a:solidFill>
                  <a:srgbClr val="FF0000"/>
                </a:solidFill>
              </a:rPr>
              <a:t>s</a:t>
            </a:r>
            <a:r>
              <a:rPr lang="en-US" dirty="0" err="1"/>
              <a:t>c</a:t>
            </a:r>
            <a:r>
              <a:rPr lang="en-US" dirty="0"/>
              <a:t>, but this is very bad for efficiency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Better solution: use rejection sampling to make the distribution of z independent of s</a:t>
            </a:r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411987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6AB50-C144-47DF-82C4-60D6CA9BA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(Simple) Rejection Sampling</a:t>
            </a:r>
            <a:endParaRPr lang="en-CH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A4E6D6D-403E-4F13-B87F-5ABB8B4F61B3}"/>
              </a:ext>
            </a:extLst>
          </p:cNvPr>
          <p:cNvSpPr/>
          <p:nvPr/>
        </p:nvSpPr>
        <p:spPr>
          <a:xfrm>
            <a:off x="2935450" y="1690690"/>
            <a:ext cx="2089558" cy="193335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69876EE-0D69-474E-80C8-1CB81BAAA181}"/>
              </a:ext>
            </a:extLst>
          </p:cNvPr>
          <p:cNvSpPr/>
          <p:nvPr/>
        </p:nvSpPr>
        <p:spPr>
          <a:xfrm>
            <a:off x="3103929" y="1837189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A00A3CB-E65E-431D-949A-35742536B5A2}"/>
              </a:ext>
            </a:extLst>
          </p:cNvPr>
          <p:cNvSpPr/>
          <p:nvPr/>
        </p:nvSpPr>
        <p:spPr>
          <a:xfrm>
            <a:off x="3221375" y="2084356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10E26F0-A5FB-43DE-8144-105607B1976B}"/>
              </a:ext>
            </a:extLst>
          </p:cNvPr>
          <p:cNvSpPr/>
          <p:nvPr/>
        </p:nvSpPr>
        <p:spPr>
          <a:xfrm>
            <a:off x="3608666" y="1937857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8BFCE11-2B97-4426-8404-D538BC4C01F2}"/>
              </a:ext>
            </a:extLst>
          </p:cNvPr>
          <p:cNvSpPr/>
          <p:nvPr/>
        </p:nvSpPr>
        <p:spPr>
          <a:xfrm>
            <a:off x="3879561" y="2185024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88A42C1-0AA6-4CA4-821B-EAE1C4E9D505}"/>
              </a:ext>
            </a:extLst>
          </p:cNvPr>
          <p:cNvSpPr/>
          <p:nvPr/>
        </p:nvSpPr>
        <p:spPr>
          <a:xfrm>
            <a:off x="3424108" y="2506365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417CA95-EB09-44CF-A4F7-15AEFE2169FF}"/>
              </a:ext>
            </a:extLst>
          </p:cNvPr>
          <p:cNvSpPr/>
          <p:nvPr/>
        </p:nvSpPr>
        <p:spPr>
          <a:xfrm>
            <a:off x="3281495" y="2803866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58A74B7-83EA-45E0-804E-D3815A69CED6}"/>
              </a:ext>
            </a:extLst>
          </p:cNvPr>
          <p:cNvSpPr/>
          <p:nvPr/>
        </p:nvSpPr>
        <p:spPr>
          <a:xfrm>
            <a:off x="4022174" y="1947525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CCC54F1-7621-47E4-A937-03E213B59772}"/>
              </a:ext>
            </a:extLst>
          </p:cNvPr>
          <p:cNvSpPr/>
          <p:nvPr/>
        </p:nvSpPr>
        <p:spPr>
          <a:xfrm>
            <a:off x="3549943" y="3130492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EF17CB63-C773-42B7-8A27-F49B85B77B45}"/>
              </a:ext>
            </a:extLst>
          </p:cNvPr>
          <p:cNvSpPr/>
          <p:nvPr/>
        </p:nvSpPr>
        <p:spPr>
          <a:xfrm>
            <a:off x="4334838" y="2134690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73E65B7C-FE54-4178-A376-5AAAFD3B1FB8}"/>
              </a:ext>
            </a:extLst>
          </p:cNvPr>
          <p:cNvSpPr/>
          <p:nvPr/>
        </p:nvSpPr>
        <p:spPr>
          <a:xfrm>
            <a:off x="3666339" y="2433506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BB6C77C-546F-485C-92DB-CE091F4A43C3}"/>
              </a:ext>
            </a:extLst>
          </p:cNvPr>
          <p:cNvSpPr/>
          <p:nvPr/>
        </p:nvSpPr>
        <p:spPr>
          <a:xfrm>
            <a:off x="3997007" y="2753532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E77BBC-1473-4D71-88F6-B5CE46CBF1C1}"/>
              </a:ext>
            </a:extLst>
          </p:cNvPr>
          <p:cNvSpPr/>
          <p:nvPr/>
        </p:nvSpPr>
        <p:spPr>
          <a:xfrm>
            <a:off x="4522013" y="2483840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9A2F6F86-183D-40AB-A50E-9EDD892064C1}"/>
              </a:ext>
            </a:extLst>
          </p:cNvPr>
          <p:cNvSpPr/>
          <p:nvPr/>
        </p:nvSpPr>
        <p:spPr>
          <a:xfrm>
            <a:off x="4512574" y="2922380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3FC2AB44-0E14-45C0-925D-B0BD33E7C116}"/>
              </a:ext>
            </a:extLst>
          </p:cNvPr>
          <p:cNvSpPr/>
          <p:nvPr/>
        </p:nvSpPr>
        <p:spPr>
          <a:xfrm>
            <a:off x="3904728" y="3120509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71E858C5-A29B-4E12-A540-041FB6E53C3E}"/>
              </a:ext>
            </a:extLst>
          </p:cNvPr>
          <p:cNvSpPr/>
          <p:nvPr/>
        </p:nvSpPr>
        <p:spPr>
          <a:xfrm>
            <a:off x="3666339" y="2803866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3C1627A3-289F-4A69-A1CD-D7864F6B47F5}"/>
              </a:ext>
            </a:extLst>
          </p:cNvPr>
          <p:cNvSpPr/>
          <p:nvPr/>
        </p:nvSpPr>
        <p:spPr>
          <a:xfrm>
            <a:off x="3119657" y="3326738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3E82A57C-CB27-46F0-83E0-DFEFC4B42B55}"/>
              </a:ext>
            </a:extLst>
          </p:cNvPr>
          <p:cNvSpPr/>
          <p:nvPr/>
        </p:nvSpPr>
        <p:spPr>
          <a:xfrm>
            <a:off x="4749569" y="3221177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765C8C1A-7F00-4605-977F-8E4D7F242997}"/>
              </a:ext>
            </a:extLst>
          </p:cNvPr>
          <p:cNvSpPr/>
          <p:nvPr/>
        </p:nvSpPr>
        <p:spPr>
          <a:xfrm>
            <a:off x="4162336" y="2556699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148F5D98-9C7D-42FD-8CB3-8EF3C824725F}"/>
              </a:ext>
            </a:extLst>
          </p:cNvPr>
          <p:cNvSpPr/>
          <p:nvPr/>
        </p:nvSpPr>
        <p:spPr>
          <a:xfrm>
            <a:off x="4080897" y="3373756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8E80C92C-F2FA-4027-9AB2-28CFA8065FEB}"/>
              </a:ext>
            </a:extLst>
          </p:cNvPr>
          <p:cNvSpPr/>
          <p:nvPr/>
        </p:nvSpPr>
        <p:spPr>
          <a:xfrm>
            <a:off x="4266676" y="2965227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BE073BB0-DA9F-4086-A717-D06A9658019A}"/>
              </a:ext>
            </a:extLst>
          </p:cNvPr>
          <p:cNvSpPr/>
          <p:nvPr/>
        </p:nvSpPr>
        <p:spPr>
          <a:xfrm>
            <a:off x="4628970" y="1889639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9CE393A8-11BF-4750-9D7F-572460574D04}"/>
              </a:ext>
            </a:extLst>
          </p:cNvPr>
          <p:cNvSpPr/>
          <p:nvPr/>
        </p:nvSpPr>
        <p:spPr>
          <a:xfrm>
            <a:off x="4757961" y="2322855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1A0001A7-A8CA-4752-B8D8-29B5D6F07DB2}"/>
              </a:ext>
            </a:extLst>
          </p:cNvPr>
          <p:cNvSpPr/>
          <p:nvPr/>
        </p:nvSpPr>
        <p:spPr>
          <a:xfrm>
            <a:off x="4757964" y="3474424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D5105F5B-D0EA-4842-8E2E-E6E43AFCF38A}"/>
              </a:ext>
            </a:extLst>
          </p:cNvPr>
          <p:cNvSpPr/>
          <p:nvPr/>
        </p:nvSpPr>
        <p:spPr>
          <a:xfrm>
            <a:off x="3549943" y="3400184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3252CBD0-2333-4761-A723-423D245646B1}"/>
              </a:ext>
            </a:extLst>
          </p:cNvPr>
          <p:cNvSpPr/>
          <p:nvPr/>
        </p:nvSpPr>
        <p:spPr>
          <a:xfrm>
            <a:off x="2979836" y="2506365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4D13E767-06BA-4FEF-870F-7807D09254B9}"/>
              </a:ext>
            </a:extLst>
          </p:cNvPr>
          <p:cNvSpPr/>
          <p:nvPr/>
        </p:nvSpPr>
        <p:spPr>
          <a:xfrm>
            <a:off x="3006581" y="3065204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CC7FE440-4A07-4CA4-8659-EAF66F000056}"/>
              </a:ext>
            </a:extLst>
          </p:cNvPr>
          <p:cNvSpPr/>
          <p:nvPr/>
        </p:nvSpPr>
        <p:spPr>
          <a:xfrm>
            <a:off x="4845342" y="2819589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83B7C35E-CE95-44B0-8A45-36A0060DA35B}"/>
              </a:ext>
            </a:extLst>
          </p:cNvPr>
          <p:cNvSpPr/>
          <p:nvPr/>
        </p:nvSpPr>
        <p:spPr>
          <a:xfrm>
            <a:off x="5512266" y="1690690"/>
            <a:ext cx="2089558" cy="193335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dirty="0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3D06D42D-FD74-40C7-B7A7-56011B1EB9EA}"/>
              </a:ext>
            </a:extLst>
          </p:cNvPr>
          <p:cNvSpPr/>
          <p:nvPr/>
        </p:nvSpPr>
        <p:spPr>
          <a:xfrm>
            <a:off x="5680745" y="1837189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8E7A3D06-FCBD-472B-B515-BEAEB9E108F7}"/>
              </a:ext>
            </a:extLst>
          </p:cNvPr>
          <p:cNvSpPr/>
          <p:nvPr/>
        </p:nvSpPr>
        <p:spPr>
          <a:xfrm>
            <a:off x="5798191" y="2084356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FB2CC1A8-BCC9-4F92-8AFF-A370EF35053D}"/>
              </a:ext>
            </a:extLst>
          </p:cNvPr>
          <p:cNvSpPr/>
          <p:nvPr/>
        </p:nvSpPr>
        <p:spPr>
          <a:xfrm>
            <a:off x="6185482" y="1937857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26E5F118-6379-49FD-BA1B-32DB0248B703}"/>
              </a:ext>
            </a:extLst>
          </p:cNvPr>
          <p:cNvSpPr/>
          <p:nvPr/>
        </p:nvSpPr>
        <p:spPr>
          <a:xfrm>
            <a:off x="6456377" y="2185024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37F8C7CA-4D38-47FC-9DAF-BC3D4A131D1D}"/>
              </a:ext>
            </a:extLst>
          </p:cNvPr>
          <p:cNvSpPr/>
          <p:nvPr/>
        </p:nvSpPr>
        <p:spPr>
          <a:xfrm>
            <a:off x="6000924" y="2506365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1334059F-A155-4666-BD65-D27FB0442FEE}"/>
              </a:ext>
            </a:extLst>
          </p:cNvPr>
          <p:cNvSpPr/>
          <p:nvPr/>
        </p:nvSpPr>
        <p:spPr>
          <a:xfrm>
            <a:off x="5858311" y="2803866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DD4486E9-E5FB-4266-A07A-925AC672C88E}"/>
              </a:ext>
            </a:extLst>
          </p:cNvPr>
          <p:cNvSpPr/>
          <p:nvPr/>
        </p:nvSpPr>
        <p:spPr>
          <a:xfrm>
            <a:off x="6598990" y="1947525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CFADD2AD-688E-4A43-BA54-E0AC6C36B2A0}"/>
              </a:ext>
            </a:extLst>
          </p:cNvPr>
          <p:cNvSpPr/>
          <p:nvPr/>
        </p:nvSpPr>
        <p:spPr>
          <a:xfrm>
            <a:off x="6126759" y="3130492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EBBD5FA0-B36F-46F2-AC36-1D78397ECC99}"/>
              </a:ext>
            </a:extLst>
          </p:cNvPr>
          <p:cNvSpPr/>
          <p:nvPr/>
        </p:nvSpPr>
        <p:spPr>
          <a:xfrm>
            <a:off x="6911654" y="2134690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B2CE3AA2-C53F-42EE-ADBF-5E2A9A8B1442}"/>
              </a:ext>
            </a:extLst>
          </p:cNvPr>
          <p:cNvSpPr/>
          <p:nvPr/>
        </p:nvSpPr>
        <p:spPr>
          <a:xfrm>
            <a:off x="6243155" y="2433506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CEA9E44E-1236-4D40-AEBA-F7BD0D14635D}"/>
              </a:ext>
            </a:extLst>
          </p:cNvPr>
          <p:cNvSpPr/>
          <p:nvPr/>
        </p:nvSpPr>
        <p:spPr>
          <a:xfrm>
            <a:off x="6573823" y="2753532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172795E9-AC90-430F-A820-4D0647DDC578}"/>
              </a:ext>
            </a:extLst>
          </p:cNvPr>
          <p:cNvSpPr/>
          <p:nvPr/>
        </p:nvSpPr>
        <p:spPr>
          <a:xfrm>
            <a:off x="7098829" y="2483840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8F322BF9-63D6-4C10-AF96-8CB728868F10}"/>
              </a:ext>
            </a:extLst>
          </p:cNvPr>
          <p:cNvSpPr/>
          <p:nvPr/>
        </p:nvSpPr>
        <p:spPr>
          <a:xfrm>
            <a:off x="7089390" y="2922380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ED440546-1B20-4369-91E3-0199BDF14D3F}"/>
              </a:ext>
            </a:extLst>
          </p:cNvPr>
          <p:cNvSpPr/>
          <p:nvPr/>
        </p:nvSpPr>
        <p:spPr>
          <a:xfrm>
            <a:off x="6481544" y="3120509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D63EB9E9-1591-4505-9795-5975EC2EA9AD}"/>
              </a:ext>
            </a:extLst>
          </p:cNvPr>
          <p:cNvSpPr/>
          <p:nvPr/>
        </p:nvSpPr>
        <p:spPr>
          <a:xfrm>
            <a:off x="6243155" y="2803866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623A9A49-A1D1-459D-97A9-1E12FD11B509}"/>
              </a:ext>
            </a:extLst>
          </p:cNvPr>
          <p:cNvSpPr/>
          <p:nvPr/>
        </p:nvSpPr>
        <p:spPr>
          <a:xfrm>
            <a:off x="5696473" y="3326738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25D8AFC6-D4FF-4F9D-A806-72A8DB717D08}"/>
              </a:ext>
            </a:extLst>
          </p:cNvPr>
          <p:cNvSpPr/>
          <p:nvPr/>
        </p:nvSpPr>
        <p:spPr>
          <a:xfrm>
            <a:off x="7326385" y="3221177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796F2173-6C22-4C24-87AC-EF27A0F41DFB}"/>
              </a:ext>
            </a:extLst>
          </p:cNvPr>
          <p:cNvSpPr/>
          <p:nvPr/>
        </p:nvSpPr>
        <p:spPr>
          <a:xfrm>
            <a:off x="6739152" y="2556699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6DBB50A8-A022-486C-A3E7-43BF190F22DE}"/>
              </a:ext>
            </a:extLst>
          </p:cNvPr>
          <p:cNvSpPr/>
          <p:nvPr/>
        </p:nvSpPr>
        <p:spPr>
          <a:xfrm>
            <a:off x="6657713" y="3373756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90CAC3E9-F1F4-448B-ADE4-083FDE4742F3}"/>
              </a:ext>
            </a:extLst>
          </p:cNvPr>
          <p:cNvSpPr/>
          <p:nvPr/>
        </p:nvSpPr>
        <p:spPr>
          <a:xfrm>
            <a:off x="6843492" y="2965227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145E26E0-CBE0-4BCB-901F-111E8465FA70}"/>
              </a:ext>
            </a:extLst>
          </p:cNvPr>
          <p:cNvSpPr/>
          <p:nvPr/>
        </p:nvSpPr>
        <p:spPr>
          <a:xfrm>
            <a:off x="7205786" y="1889639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29283DCF-D02A-4ACA-879C-A47832A0C263}"/>
              </a:ext>
            </a:extLst>
          </p:cNvPr>
          <p:cNvSpPr/>
          <p:nvPr/>
        </p:nvSpPr>
        <p:spPr>
          <a:xfrm>
            <a:off x="7334777" y="2322855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B4391D14-D6EF-4C2F-9F4D-F67C64D334CB}"/>
              </a:ext>
            </a:extLst>
          </p:cNvPr>
          <p:cNvSpPr/>
          <p:nvPr/>
        </p:nvSpPr>
        <p:spPr>
          <a:xfrm>
            <a:off x="7334780" y="3474424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42A5BE43-9557-42C4-8754-5E7FF315A4AF}"/>
              </a:ext>
            </a:extLst>
          </p:cNvPr>
          <p:cNvSpPr/>
          <p:nvPr/>
        </p:nvSpPr>
        <p:spPr>
          <a:xfrm>
            <a:off x="6126759" y="3400184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0AD3B36A-15DD-4552-8128-DC27ADE4DF03}"/>
              </a:ext>
            </a:extLst>
          </p:cNvPr>
          <p:cNvSpPr/>
          <p:nvPr/>
        </p:nvSpPr>
        <p:spPr>
          <a:xfrm>
            <a:off x="5556652" y="2506365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C67D401D-05B1-484B-8527-9C9802D90D7B}"/>
              </a:ext>
            </a:extLst>
          </p:cNvPr>
          <p:cNvSpPr/>
          <p:nvPr/>
        </p:nvSpPr>
        <p:spPr>
          <a:xfrm>
            <a:off x="5583397" y="3065204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D2CB7F1C-1D04-43FD-B6AC-954113595D8B}"/>
              </a:ext>
            </a:extLst>
          </p:cNvPr>
          <p:cNvSpPr/>
          <p:nvPr/>
        </p:nvSpPr>
        <p:spPr>
          <a:xfrm>
            <a:off x="7422158" y="2819589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114" name="Isosceles Triangle 113">
            <a:extLst>
              <a:ext uri="{FF2B5EF4-FFF2-40B4-BE49-F238E27FC236}">
                <a16:creationId xmlns:a16="http://schemas.microsoft.com/office/drawing/2014/main" id="{2C0816B6-318B-4AE1-9E2E-AEE514C6FCC6}"/>
              </a:ext>
            </a:extLst>
          </p:cNvPr>
          <p:cNvSpPr/>
          <p:nvPr/>
        </p:nvSpPr>
        <p:spPr>
          <a:xfrm>
            <a:off x="5868869" y="1936210"/>
            <a:ext cx="1301514" cy="1177768"/>
          </a:xfrm>
          <a:prstGeom prst="triangle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640B0447-81F4-4824-A159-B3AEE0EF8FE8}"/>
              </a:ext>
            </a:extLst>
          </p:cNvPr>
          <p:cNvSpPr/>
          <p:nvPr/>
        </p:nvSpPr>
        <p:spPr>
          <a:xfrm>
            <a:off x="7997497" y="1690690"/>
            <a:ext cx="2089558" cy="193335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A260C42F-C8E7-444C-AB32-4421AEF2E33B}"/>
              </a:ext>
            </a:extLst>
          </p:cNvPr>
          <p:cNvSpPr/>
          <p:nvPr/>
        </p:nvSpPr>
        <p:spPr>
          <a:xfrm>
            <a:off x="8941608" y="2185024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136" name="Oval 135">
            <a:extLst>
              <a:ext uri="{FF2B5EF4-FFF2-40B4-BE49-F238E27FC236}">
                <a16:creationId xmlns:a16="http://schemas.microsoft.com/office/drawing/2014/main" id="{7F10484C-7181-4B57-B85D-74EBBFEA28D6}"/>
              </a:ext>
            </a:extLst>
          </p:cNvPr>
          <p:cNvSpPr/>
          <p:nvPr/>
        </p:nvSpPr>
        <p:spPr>
          <a:xfrm>
            <a:off x="8728386" y="2433506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138" name="Oval 137">
            <a:extLst>
              <a:ext uri="{FF2B5EF4-FFF2-40B4-BE49-F238E27FC236}">
                <a16:creationId xmlns:a16="http://schemas.microsoft.com/office/drawing/2014/main" id="{C0E71728-5695-4F6E-BB48-0055D54874C2}"/>
              </a:ext>
            </a:extLst>
          </p:cNvPr>
          <p:cNvSpPr/>
          <p:nvPr/>
        </p:nvSpPr>
        <p:spPr>
          <a:xfrm>
            <a:off x="9059054" y="2753532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146" name="Oval 145">
            <a:extLst>
              <a:ext uri="{FF2B5EF4-FFF2-40B4-BE49-F238E27FC236}">
                <a16:creationId xmlns:a16="http://schemas.microsoft.com/office/drawing/2014/main" id="{4E728A65-9715-4F65-9D02-94514C92F0FE}"/>
              </a:ext>
            </a:extLst>
          </p:cNvPr>
          <p:cNvSpPr/>
          <p:nvPr/>
        </p:nvSpPr>
        <p:spPr>
          <a:xfrm>
            <a:off x="8728386" y="2803866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152" name="Oval 151">
            <a:extLst>
              <a:ext uri="{FF2B5EF4-FFF2-40B4-BE49-F238E27FC236}">
                <a16:creationId xmlns:a16="http://schemas.microsoft.com/office/drawing/2014/main" id="{B843CCE2-D3EF-4BC8-AD42-254F8F8DC257}"/>
              </a:ext>
            </a:extLst>
          </p:cNvPr>
          <p:cNvSpPr/>
          <p:nvPr/>
        </p:nvSpPr>
        <p:spPr>
          <a:xfrm>
            <a:off x="9224383" y="2556699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156" name="Oval 155">
            <a:extLst>
              <a:ext uri="{FF2B5EF4-FFF2-40B4-BE49-F238E27FC236}">
                <a16:creationId xmlns:a16="http://schemas.microsoft.com/office/drawing/2014/main" id="{60184396-9D65-4E0A-85A5-2677B84211A0}"/>
              </a:ext>
            </a:extLst>
          </p:cNvPr>
          <p:cNvSpPr/>
          <p:nvPr/>
        </p:nvSpPr>
        <p:spPr>
          <a:xfrm>
            <a:off x="9328723" y="2965227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172" name="Isosceles Triangle 171">
            <a:extLst>
              <a:ext uri="{FF2B5EF4-FFF2-40B4-BE49-F238E27FC236}">
                <a16:creationId xmlns:a16="http://schemas.microsoft.com/office/drawing/2014/main" id="{D1C2323B-11DB-4573-80DE-4D53CFA361AB}"/>
              </a:ext>
            </a:extLst>
          </p:cNvPr>
          <p:cNvSpPr/>
          <p:nvPr/>
        </p:nvSpPr>
        <p:spPr>
          <a:xfrm>
            <a:off x="8354100" y="1936210"/>
            <a:ext cx="1301514" cy="1177768"/>
          </a:xfrm>
          <a:prstGeom prst="triangle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176" name="Oval 175">
            <a:extLst>
              <a:ext uri="{FF2B5EF4-FFF2-40B4-BE49-F238E27FC236}">
                <a16:creationId xmlns:a16="http://schemas.microsoft.com/office/drawing/2014/main" id="{0049A6ED-307D-400F-8C3B-A1612ED1CBFB}"/>
              </a:ext>
            </a:extLst>
          </p:cNvPr>
          <p:cNvSpPr/>
          <p:nvPr/>
        </p:nvSpPr>
        <p:spPr>
          <a:xfrm>
            <a:off x="10970270" y="2185024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178" name="Oval 177">
            <a:extLst>
              <a:ext uri="{FF2B5EF4-FFF2-40B4-BE49-F238E27FC236}">
                <a16:creationId xmlns:a16="http://schemas.microsoft.com/office/drawing/2014/main" id="{2F5596F6-B9FE-4DAA-903E-35BC042986F3}"/>
              </a:ext>
            </a:extLst>
          </p:cNvPr>
          <p:cNvSpPr/>
          <p:nvPr/>
        </p:nvSpPr>
        <p:spPr>
          <a:xfrm>
            <a:off x="10757048" y="2433506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180" name="Oval 179">
            <a:extLst>
              <a:ext uri="{FF2B5EF4-FFF2-40B4-BE49-F238E27FC236}">
                <a16:creationId xmlns:a16="http://schemas.microsoft.com/office/drawing/2014/main" id="{6C4AE8F3-F592-433E-9E89-11EDA5DC8890}"/>
              </a:ext>
            </a:extLst>
          </p:cNvPr>
          <p:cNvSpPr/>
          <p:nvPr/>
        </p:nvSpPr>
        <p:spPr>
          <a:xfrm>
            <a:off x="11087716" y="2753532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182" name="Oval 181">
            <a:extLst>
              <a:ext uri="{FF2B5EF4-FFF2-40B4-BE49-F238E27FC236}">
                <a16:creationId xmlns:a16="http://schemas.microsoft.com/office/drawing/2014/main" id="{C77AC6BB-2A51-46DD-B601-08D1E1BFC339}"/>
              </a:ext>
            </a:extLst>
          </p:cNvPr>
          <p:cNvSpPr/>
          <p:nvPr/>
        </p:nvSpPr>
        <p:spPr>
          <a:xfrm>
            <a:off x="10757048" y="2803866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184" name="Oval 183">
            <a:extLst>
              <a:ext uri="{FF2B5EF4-FFF2-40B4-BE49-F238E27FC236}">
                <a16:creationId xmlns:a16="http://schemas.microsoft.com/office/drawing/2014/main" id="{57A2CF1C-A1C4-4C32-B4F4-8D22EAC2ABAB}"/>
              </a:ext>
            </a:extLst>
          </p:cNvPr>
          <p:cNvSpPr/>
          <p:nvPr/>
        </p:nvSpPr>
        <p:spPr>
          <a:xfrm>
            <a:off x="11253045" y="2556699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186" name="Oval 185">
            <a:extLst>
              <a:ext uri="{FF2B5EF4-FFF2-40B4-BE49-F238E27FC236}">
                <a16:creationId xmlns:a16="http://schemas.microsoft.com/office/drawing/2014/main" id="{7A7F6E5F-AE23-4F72-B21D-7960E886A4CA}"/>
              </a:ext>
            </a:extLst>
          </p:cNvPr>
          <p:cNvSpPr/>
          <p:nvPr/>
        </p:nvSpPr>
        <p:spPr>
          <a:xfrm>
            <a:off x="11357385" y="2965227"/>
            <a:ext cx="117446" cy="10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grpSp>
        <p:nvGrpSpPr>
          <p:cNvPr id="304" name="Group 303">
            <a:extLst>
              <a:ext uri="{FF2B5EF4-FFF2-40B4-BE49-F238E27FC236}">
                <a16:creationId xmlns:a16="http://schemas.microsoft.com/office/drawing/2014/main" id="{C7D03726-9EB8-4F9C-A670-60C0FC70BFDD}"/>
              </a:ext>
            </a:extLst>
          </p:cNvPr>
          <p:cNvGrpSpPr/>
          <p:nvPr/>
        </p:nvGrpSpPr>
        <p:grpSpPr>
          <a:xfrm>
            <a:off x="1616417" y="4455533"/>
            <a:ext cx="2089558" cy="1933354"/>
            <a:chOff x="4691019" y="4417194"/>
            <a:chExt cx="2089558" cy="1933354"/>
          </a:xfrm>
        </p:grpSpPr>
        <p:sp>
          <p:nvSpPr>
            <p:cNvPr id="248" name="Rectangle 247">
              <a:extLst>
                <a:ext uri="{FF2B5EF4-FFF2-40B4-BE49-F238E27FC236}">
                  <a16:creationId xmlns:a16="http://schemas.microsoft.com/office/drawing/2014/main" id="{AD38CCBC-F16F-40C7-AA34-05E6CF2D4115}"/>
                </a:ext>
              </a:extLst>
            </p:cNvPr>
            <p:cNvSpPr/>
            <p:nvPr/>
          </p:nvSpPr>
          <p:spPr>
            <a:xfrm>
              <a:off x="4691019" y="4417194"/>
              <a:ext cx="2089558" cy="1933354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250" name="Oval 249">
              <a:extLst>
                <a:ext uri="{FF2B5EF4-FFF2-40B4-BE49-F238E27FC236}">
                  <a16:creationId xmlns:a16="http://schemas.microsoft.com/office/drawing/2014/main" id="{5D99F8AA-9492-46A4-8EAD-00CDF6532025}"/>
                </a:ext>
              </a:extLst>
            </p:cNvPr>
            <p:cNvSpPr/>
            <p:nvPr/>
          </p:nvSpPr>
          <p:spPr>
            <a:xfrm>
              <a:off x="4859498" y="4563693"/>
              <a:ext cx="117446" cy="10066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252" name="Oval 251">
              <a:extLst>
                <a:ext uri="{FF2B5EF4-FFF2-40B4-BE49-F238E27FC236}">
                  <a16:creationId xmlns:a16="http://schemas.microsoft.com/office/drawing/2014/main" id="{A7A12A8E-DE56-44F4-97FC-28B5BF9AEB10}"/>
                </a:ext>
              </a:extLst>
            </p:cNvPr>
            <p:cNvSpPr/>
            <p:nvPr/>
          </p:nvSpPr>
          <p:spPr>
            <a:xfrm>
              <a:off x="4976944" y="4810860"/>
              <a:ext cx="117446" cy="10066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254" name="Oval 253">
              <a:extLst>
                <a:ext uri="{FF2B5EF4-FFF2-40B4-BE49-F238E27FC236}">
                  <a16:creationId xmlns:a16="http://schemas.microsoft.com/office/drawing/2014/main" id="{9B61748B-7604-4A67-8423-D4FE32024807}"/>
                </a:ext>
              </a:extLst>
            </p:cNvPr>
            <p:cNvSpPr/>
            <p:nvPr/>
          </p:nvSpPr>
          <p:spPr>
            <a:xfrm>
              <a:off x="5364235" y="4664361"/>
              <a:ext cx="117446" cy="10066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256" name="Oval 255">
              <a:extLst>
                <a:ext uri="{FF2B5EF4-FFF2-40B4-BE49-F238E27FC236}">
                  <a16:creationId xmlns:a16="http://schemas.microsoft.com/office/drawing/2014/main" id="{3D8D8EB7-8485-444D-8BBC-0FD00DCD61F3}"/>
                </a:ext>
              </a:extLst>
            </p:cNvPr>
            <p:cNvSpPr/>
            <p:nvPr/>
          </p:nvSpPr>
          <p:spPr>
            <a:xfrm>
              <a:off x="5635130" y="4911528"/>
              <a:ext cx="117446" cy="10066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258" name="Oval 257">
              <a:extLst>
                <a:ext uri="{FF2B5EF4-FFF2-40B4-BE49-F238E27FC236}">
                  <a16:creationId xmlns:a16="http://schemas.microsoft.com/office/drawing/2014/main" id="{E6655DDA-E905-4203-9D41-D1AB3094AE23}"/>
                </a:ext>
              </a:extLst>
            </p:cNvPr>
            <p:cNvSpPr/>
            <p:nvPr/>
          </p:nvSpPr>
          <p:spPr>
            <a:xfrm>
              <a:off x="5179677" y="5232869"/>
              <a:ext cx="117446" cy="10066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260" name="Oval 259">
              <a:extLst>
                <a:ext uri="{FF2B5EF4-FFF2-40B4-BE49-F238E27FC236}">
                  <a16:creationId xmlns:a16="http://schemas.microsoft.com/office/drawing/2014/main" id="{AD45CBA2-4FA7-4E74-8C6B-BA871AD72088}"/>
                </a:ext>
              </a:extLst>
            </p:cNvPr>
            <p:cNvSpPr/>
            <p:nvPr/>
          </p:nvSpPr>
          <p:spPr>
            <a:xfrm>
              <a:off x="5037064" y="5530370"/>
              <a:ext cx="117446" cy="10066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262" name="Oval 261">
              <a:extLst>
                <a:ext uri="{FF2B5EF4-FFF2-40B4-BE49-F238E27FC236}">
                  <a16:creationId xmlns:a16="http://schemas.microsoft.com/office/drawing/2014/main" id="{4E1C76BF-CE2E-4519-9B74-5CD52F8D4DB2}"/>
                </a:ext>
              </a:extLst>
            </p:cNvPr>
            <p:cNvSpPr/>
            <p:nvPr/>
          </p:nvSpPr>
          <p:spPr>
            <a:xfrm>
              <a:off x="5777743" y="4674029"/>
              <a:ext cx="117446" cy="10066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264" name="Oval 263">
              <a:extLst>
                <a:ext uri="{FF2B5EF4-FFF2-40B4-BE49-F238E27FC236}">
                  <a16:creationId xmlns:a16="http://schemas.microsoft.com/office/drawing/2014/main" id="{5F1FC02E-3D2D-437D-894C-9A0C259129E2}"/>
                </a:ext>
              </a:extLst>
            </p:cNvPr>
            <p:cNvSpPr/>
            <p:nvPr/>
          </p:nvSpPr>
          <p:spPr>
            <a:xfrm>
              <a:off x="5305512" y="5856996"/>
              <a:ext cx="117446" cy="10066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266" name="Oval 265">
              <a:extLst>
                <a:ext uri="{FF2B5EF4-FFF2-40B4-BE49-F238E27FC236}">
                  <a16:creationId xmlns:a16="http://schemas.microsoft.com/office/drawing/2014/main" id="{7AA42693-74E2-405B-813D-9AD2044A3299}"/>
                </a:ext>
              </a:extLst>
            </p:cNvPr>
            <p:cNvSpPr/>
            <p:nvPr/>
          </p:nvSpPr>
          <p:spPr>
            <a:xfrm>
              <a:off x="6090407" y="4861194"/>
              <a:ext cx="117446" cy="10066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268" name="Oval 267">
              <a:extLst>
                <a:ext uri="{FF2B5EF4-FFF2-40B4-BE49-F238E27FC236}">
                  <a16:creationId xmlns:a16="http://schemas.microsoft.com/office/drawing/2014/main" id="{B029C0CD-D274-4181-AB8A-9DCFA41D7D77}"/>
                </a:ext>
              </a:extLst>
            </p:cNvPr>
            <p:cNvSpPr/>
            <p:nvPr/>
          </p:nvSpPr>
          <p:spPr>
            <a:xfrm>
              <a:off x="5421908" y="5160010"/>
              <a:ext cx="117446" cy="10066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270" name="Oval 269">
              <a:extLst>
                <a:ext uri="{FF2B5EF4-FFF2-40B4-BE49-F238E27FC236}">
                  <a16:creationId xmlns:a16="http://schemas.microsoft.com/office/drawing/2014/main" id="{5BC5A3F0-A640-4907-B2D8-762012F46ACC}"/>
                </a:ext>
              </a:extLst>
            </p:cNvPr>
            <p:cNvSpPr/>
            <p:nvPr/>
          </p:nvSpPr>
          <p:spPr>
            <a:xfrm>
              <a:off x="5752576" y="5480036"/>
              <a:ext cx="117446" cy="10066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272" name="Oval 271">
              <a:extLst>
                <a:ext uri="{FF2B5EF4-FFF2-40B4-BE49-F238E27FC236}">
                  <a16:creationId xmlns:a16="http://schemas.microsoft.com/office/drawing/2014/main" id="{FEA67936-FBE7-4376-8CE7-7D6C1350549E}"/>
                </a:ext>
              </a:extLst>
            </p:cNvPr>
            <p:cNvSpPr/>
            <p:nvPr/>
          </p:nvSpPr>
          <p:spPr>
            <a:xfrm>
              <a:off x="6277582" y="5210344"/>
              <a:ext cx="117446" cy="10066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274" name="Oval 273">
              <a:extLst>
                <a:ext uri="{FF2B5EF4-FFF2-40B4-BE49-F238E27FC236}">
                  <a16:creationId xmlns:a16="http://schemas.microsoft.com/office/drawing/2014/main" id="{5CB54634-1B0B-4C51-A6B0-FA26FADE317F}"/>
                </a:ext>
              </a:extLst>
            </p:cNvPr>
            <p:cNvSpPr/>
            <p:nvPr/>
          </p:nvSpPr>
          <p:spPr>
            <a:xfrm>
              <a:off x="6268143" y="5648884"/>
              <a:ext cx="117446" cy="10066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276" name="Oval 275">
              <a:extLst>
                <a:ext uri="{FF2B5EF4-FFF2-40B4-BE49-F238E27FC236}">
                  <a16:creationId xmlns:a16="http://schemas.microsoft.com/office/drawing/2014/main" id="{F8F21790-EF0C-4481-A230-DB8B3863B754}"/>
                </a:ext>
              </a:extLst>
            </p:cNvPr>
            <p:cNvSpPr/>
            <p:nvPr/>
          </p:nvSpPr>
          <p:spPr>
            <a:xfrm>
              <a:off x="5660297" y="5847013"/>
              <a:ext cx="117446" cy="10066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278" name="Oval 277">
              <a:extLst>
                <a:ext uri="{FF2B5EF4-FFF2-40B4-BE49-F238E27FC236}">
                  <a16:creationId xmlns:a16="http://schemas.microsoft.com/office/drawing/2014/main" id="{41A47D23-B779-4F34-9372-179AFEB06287}"/>
                </a:ext>
              </a:extLst>
            </p:cNvPr>
            <p:cNvSpPr/>
            <p:nvPr/>
          </p:nvSpPr>
          <p:spPr>
            <a:xfrm>
              <a:off x="5421908" y="5530370"/>
              <a:ext cx="117446" cy="10066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280" name="Oval 279">
              <a:extLst>
                <a:ext uri="{FF2B5EF4-FFF2-40B4-BE49-F238E27FC236}">
                  <a16:creationId xmlns:a16="http://schemas.microsoft.com/office/drawing/2014/main" id="{3DE9C59B-0A3A-4665-B181-B878C6E8E21E}"/>
                </a:ext>
              </a:extLst>
            </p:cNvPr>
            <p:cNvSpPr/>
            <p:nvPr/>
          </p:nvSpPr>
          <p:spPr>
            <a:xfrm>
              <a:off x="4875226" y="6053242"/>
              <a:ext cx="117446" cy="10066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282" name="Oval 281">
              <a:extLst>
                <a:ext uri="{FF2B5EF4-FFF2-40B4-BE49-F238E27FC236}">
                  <a16:creationId xmlns:a16="http://schemas.microsoft.com/office/drawing/2014/main" id="{13290983-4C74-4F06-92D8-089FCF60605E}"/>
                </a:ext>
              </a:extLst>
            </p:cNvPr>
            <p:cNvSpPr/>
            <p:nvPr/>
          </p:nvSpPr>
          <p:spPr>
            <a:xfrm>
              <a:off x="6505138" y="5947681"/>
              <a:ext cx="117446" cy="10066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284" name="Oval 283">
              <a:extLst>
                <a:ext uri="{FF2B5EF4-FFF2-40B4-BE49-F238E27FC236}">
                  <a16:creationId xmlns:a16="http://schemas.microsoft.com/office/drawing/2014/main" id="{97D65E72-655E-4098-BD14-CD8A5D4F0CA4}"/>
                </a:ext>
              </a:extLst>
            </p:cNvPr>
            <p:cNvSpPr/>
            <p:nvPr/>
          </p:nvSpPr>
          <p:spPr>
            <a:xfrm>
              <a:off x="5917905" y="5283203"/>
              <a:ext cx="117446" cy="10066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286" name="Oval 285">
              <a:extLst>
                <a:ext uri="{FF2B5EF4-FFF2-40B4-BE49-F238E27FC236}">
                  <a16:creationId xmlns:a16="http://schemas.microsoft.com/office/drawing/2014/main" id="{721D4C0B-896A-4F14-9B6D-B2FE0BC9CF7C}"/>
                </a:ext>
              </a:extLst>
            </p:cNvPr>
            <p:cNvSpPr/>
            <p:nvPr/>
          </p:nvSpPr>
          <p:spPr>
            <a:xfrm>
              <a:off x="5836466" y="6100260"/>
              <a:ext cx="117446" cy="10066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288" name="Oval 287">
              <a:extLst>
                <a:ext uri="{FF2B5EF4-FFF2-40B4-BE49-F238E27FC236}">
                  <a16:creationId xmlns:a16="http://schemas.microsoft.com/office/drawing/2014/main" id="{07ABD816-3C6B-4C92-9BF8-18DEDAED1CC0}"/>
                </a:ext>
              </a:extLst>
            </p:cNvPr>
            <p:cNvSpPr/>
            <p:nvPr/>
          </p:nvSpPr>
          <p:spPr>
            <a:xfrm>
              <a:off x="6022245" y="5691731"/>
              <a:ext cx="117446" cy="10066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290" name="Oval 289">
              <a:extLst>
                <a:ext uri="{FF2B5EF4-FFF2-40B4-BE49-F238E27FC236}">
                  <a16:creationId xmlns:a16="http://schemas.microsoft.com/office/drawing/2014/main" id="{B2AD1692-7EF0-4085-B809-576A04D25138}"/>
                </a:ext>
              </a:extLst>
            </p:cNvPr>
            <p:cNvSpPr/>
            <p:nvPr/>
          </p:nvSpPr>
          <p:spPr>
            <a:xfrm>
              <a:off x="6384539" y="4616143"/>
              <a:ext cx="117446" cy="10066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292" name="Oval 291">
              <a:extLst>
                <a:ext uri="{FF2B5EF4-FFF2-40B4-BE49-F238E27FC236}">
                  <a16:creationId xmlns:a16="http://schemas.microsoft.com/office/drawing/2014/main" id="{62F3C13A-196D-4F05-A0BE-6C7EF0ED4D68}"/>
                </a:ext>
              </a:extLst>
            </p:cNvPr>
            <p:cNvSpPr/>
            <p:nvPr/>
          </p:nvSpPr>
          <p:spPr>
            <a:xfrm>
              <a:off x="6513530" y="5049359"/>
              <a:ext cx="117446" cy="10066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294" name="Oval 293">
              <a:extLst>
                <a:ext uri="{FF2B5EF4-FFF2-40B4-BE49-F238E27FC236}">
                  <a16:creationId xmlns:a16="http://schemas.microsoft.com/office/drawing/2014/main" id="{FEA645FC-CB8D-4671-BC05-2F8A79C3E2B1}"/>
                </a:ext>
              </a:extLst>
            </p:cNvPr>
            <p:cNvSpPr/>
            <p:nvPr/>
          </p:nvSpPr>
          <p:spPr>
            <a:xfrm>
              <a:off x="6513533" y="6200928"/>
              <a:ext cx="117446" cy="10066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296" name="Oval 295">
              <a:extLst>
                <a:ext uri="{FF2B5EF4-FFF2-40B4-BE49-F238E27FC236}">
                  <a16:creationId xmlns:a16="http://schemas.microsoft.com/office/drawing/2014/main" id="{328F44A2-68C6-44BE-AEE9-47D8E948B4A9}"/>
                </a:ext>
              </a:extLst>
            </p:cNvPr>
            <p:cNvSpPr/>
            <p:nvPr/>
          </p:nvSpPr>
          <p:spPr>
            <a:xfrm>
              <a:off x="5305512" y="6126688"/>
              <a:ext cx="117446" cy="10066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298" name="Oval 297">
              <a:extLst>
                <a:ext uri="{FF2B5EF4-FFF2-40B4-BE49-F238E27FC236}">
                  <a16:creationId xmlns:a16="http://schemas.microsoft.com/office/drawing/2014/main" id="{7194232D-B2BC-4F6E-9045-EC04F7BD139A}"/>
                </a:ext>
              </a:extLst>
            </p:cNvPr>
            <p:cNvSpPr/>
            <p:nvPr/>
          </p:nvSpPr>
          <p:spPr>
            <a:xfrm>
              <a:off x="4735405" y="5232869"/>
              <a:ext cx="117446" cy="10066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300" name="Oval 299">
              <a:extLst>
                <a:ext uri="{FF2B5EF4-FFF2-40B4-BE49-F238E27FC236}">
                  <a16:creationId xmlns:a16="http://schemas.microsoft.com/office/drawing/2014/main" id="{D324DF52-B0DA-4DCF-9D44-ADBAA6E105CA}"/>
                </a:ext>
              </a:extLst>
            </p:cNvPr>
            <p:cNvSpPr/>
            <p:nvPr/>
          </p:nvSpPr>
          <p:spPr>
            <a:xfrm>
              <a:off x="4762150" y="5791708"/>
              <a:ext cx="117446" cy="10066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302" name="Oval 301">
              <a:extLst>
                <a:ext uri="{FF2B5EF4-FFF2-40B4-BE49-F238E27FC236}">
                  <a16:creationId xmlns:a16="http://schemas.microsoft.com/office/drawing/2014/main" id="{94123DC8-8963-44EA-A149-ECDCDCF94073}"/>
                </a:ext>
              </a:extLst>
            </p:cNvPr>
            <p:cNvSpPr/>
            <p:nvPr/>
          </p:nvSpPr>
          <p:spPr>
            <a:xfrm>
              <a:off x="6600911" y="5546093"/>
              <a:ext cx="117446" cy="10066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</p:grpSp>
      <p:sp>
        <p:nvSpPr>
          <p:cNvPr id="188" name="Isosceles Triangle 187">
            <a:extLst>
              <a:ext uri="{FF2B5EF4-FFF2-40B4-BE49-F238E27FC236}">
                <a16:creationId xmlns:a16="http://schemas.microsoft.com/office/drawing/2014/main" id="{4152D0E0-EF62-41B6-B0B8-1A5A831AE87C}"/>
              </a:ext>
            </a:extLst>
          </p:cNvPr>
          <p:cNvSpPr/>
          <p:nvPr/>
        </p:nvSpPr>
        <p:spPr>
          <a:xfrm>
            <a:off x="10382762" y="1936210"/>
            <a:ext cx="1301514" cy="1177768"/>
          </a:xfrm>
          <a:prstGeom prst="triangle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grpSp>
        <p:nvGrpSpPr>
          <p:cNvPr id="303" name="Group 302">
            <a:extLst>
              <a:ext uri="{FF2B5EF4-FFF2-40B4-BE49-F238E27FC236}">
                <a16:creationId xmlns:a16="http://schemas.microsoft.com/office/drawing/2014/main" id="{1DE98C9D-8BA6-45A9-B4DA-D45FD46D57B8}"/>
              </a:ext>
            </a:extLst>
          </p:cNvPr>
          <p:cNvGrpSpPr/>
          <p:nvPr/>
        </p:nvGrpSpPr>
        <p:grpSpPr>
          <a:xfrm>
            <a:off x="1158139" y="4859940"/>
            <a:ext cx="2089558" cy="1933354"/>
            <a:chOff x="1421584" y="4339840"/>
            <a:chExt cx="2089558" cy="1933354"/>
          </a:xfrm>
        </p:grpSpPr>
        <p:sp>
          <p:nvSpPr>
            <p:cNvPr id="190" name="Rectangle 189">
              <a:extLst>
                <a:ext uri="{FF2B5EF4-FFF2-40B4-BE49-F238E27FC236}">
                  <a16:creationId xmlns:a16="http://schemas.microsoft.com/office/drawing/2014/main" id="{31774AD7-6886-466F-926B-B3F95D2242E6}"/>
                </a:ext>
              </a:extLst>
            </p:cNvPr>
            <p:cNvSpPr/>
            <p:nvPr/>
          </p:nvSpPr>
          <p:spPr>
            <a:xfrm>
              <a:off x="1421584" y="4339840"/>
              <a:ext cx="2089558" cy="193335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192" name="Oval 191">
              <a:extLst>
                <a:ext uri="{FF2B5EF4-FFF2-40B4-BE49-F238E27FC236}">
                  <a16:creationId xmlns:a16="http://schemas.microsoft.com/office/drawing/2014/main" id="{12E64C29-9D95-4157-854E-D64776418C62}"/>
                </a:ext>
              </a:extLst>
            </p:cNvPr>
            <p:cNvSpPr/>
            <p:nvPr/>
          </p:nvSpPr>
          <p:spPr>
            <a:xfrm>
              <a:off x="1590063" y="4486339"/>
              <a:ext cx="117446" cy="1006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194" name="Oval 193">
              <a:extLst>
                <a:ext uri="{FF2B5EF4-FFF2-40B4-BE49-F238E27FC236}">
                  <a16:creationId xmlns:a16="http://schemas.microsoft.com/office/drawing/2014/main" id="{512B38D2-9C22-4505-B9D0-E197428D78B9}"/>
                </a:ext>
              </a:extLst>
            </p:cNvPr>
            <p:cNvSpPr/>
            <p:nvPr/>
          </p:nvSpPr>
          <p:spPr>
            <a:xfrm>
              <a:off x="1707509" y="4733506"/>
              <a:ext cx="117446" cy="1006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196" name="Oval 195">
              <a:extLst>
                <a:ext uri="{FF2B5EF4-FFF2-40B4-BE49-F238E27FC236}">
                  <a16:creationId xmlns:a16="http://schemas.microsoft.com/office/drawing/2014/main" id="{7A17D691-4DF4-463C-AB74-35835E5F7B43}"/>
                </a:ext>
              </a:extLst>
            </p:cNvPr>
            <p:cNvSpPr/>
            <p:nvPr/>
          </p:nvSpPr>
          <p:spPr>
            <a:xfrm>
              <a:off x="2094800" y="4587007"/>
              <a:ext cx="117446" cy="1006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198" name="Oval 197">
              <a:extLst>
                <a:ext uri="{FF2B5EF4-FFF2-40B4-BE49-F238E27FC236}">
                  <a16:creationId xmlns:a16="http://schemas.microsoft.com/office/drawing/2014/main" id="{0CE7454F-79AA-405C-A1E8-20AED261D443}"/>
                </a:ext>
              </a:extLst>
            </p:cNvPr>
            <p:cNvSpPr/>
            <p:nvPr/>
          </p:nvSpPr>
          <p:spPr>
            <a:xfrm>
              <a:off x="2365695" y="4834174"/>
              <a:ext cx="117446" cy="1006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200" name="Oval 199">
              <a:extLst>
                <a:ext uri="{FF2B5EF4-FFF2-40B4-BE49-F238E27FC236}">
                  <a16:creationId xmlns:a16="http://schemas.microsoft.com/office/drawing/2014/main" id="{59678B82-5893-43D5-8633-97468E125160}"/>
                </a:ext>
              </a:extLst>
            </p:cNvPr>
            <p:cNvSpPr/>
            <p:nvPr/>
          </p:nvSpPr>
          <p:spPr>
            <a:xfrm>
              <a:off x="1910242" y="5155515"/>
              <a:ext cx="117446" cy="1006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202" name="Oval 201">
              <a:extLst>
                <a:ext uri="{FF2B5EF4-FFF2-40B4-BE49-F238E27FC236}">
                  <a16:creationId xmlns:a16="http://schemas.microsoft.com/office/drawing/2014/main" id="{9BEC35CF-99E2-48A2-A391-0D54B9A95452}"/>
                </a:ext>
              </a:extLst>
            </p:cNvPr>
            <p:cNvSpPr/>
            <p:nvPr/>
          </p:nvSpPr>
          <p:spPr>
            <a:xfrm>
              <a:off x="1767629" y="5453016"/>
              <a:ext cx="117446" cy="1006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204" name="Oval 203">
              <a:extLst>
                <a:ext uri="{FF2B5EF4-FFF2-40B4-BE49-F238E27FC236}">
                  <a16:creationId xmlns:a16="http://schemas.microsoft.com/office/drawing/2014/main" id="{7AB8D317-6308-45D6-82D5-BE14CD57D8F8}"/>
                </a:ext>
              </a:extLst>
            </p:cNvPr>
            <p:cNvSpPr/>
            <p:nvPr/>
          </p:nvSpPr>
          <p:spPr>
            <a:xfrm>
              <a:off x="2508308" y="4596675"/>
              <a:ext cx="117446" cy="1006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206" name="Oval 205">
              <a:extLst>
                <a:ext uri="{FF2B5EF4-FFF2-40B4-BE49-F238E27FC236}">
                  <a16:creationId xmlns:a16="http://schemas.microsoft.com/office/drawing/2014/main" id="{AA704850-3074-4CEB-96A5-D75E0625671A}"/>
                </a:ext>
              </a:extLst>
            </p:cNvPr>
            <p:cNvSpPr/>
            <p:nvPr/>
          </p:nvSpPr>
          <p:spPr>
            <a:xfrm>
              <a:off x="2036077" y="5779642"/>
              <a:ext cx="117446" cy="1006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208" name="Oval 207">
              <a:extLst>
                <a:ext uri="{FF2B5EF4-FFF2-40B4-BE49-F238E27FC236}">
                  <a16:creationId xmlns:a16="http://schemas.microsoft.com/office/drawing/2014/main" id="{4928442F-E643-4093-A931-824B52719BD9}"/>
                </a:ext>
              </a:extLst>
            </p:cNvPr>
            <p:cNvSpPr/>
            <p:nvPr/>
          </p:nvSpPr>
          <p:spPr>
            <a:xfrm>
              <a:off x="2820972" y="4783840"/>
              <a:ext cx="117446" cy="1006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210" name="Oval 209">
              <a:extLst>
                <a:ext uri="{FF2B5EF4-FFF2-40B4-BE49-F238E27FC236}">
                  <a16:creationId xmlns:a16="http://schemas.microsoft.com/office/drawing/2014/main" id="{8AC71639-2391-4096-B8B6-EF084BBF5147}"/>
                </a:ext>
              </a:extLst>
            </p:cNvPr>
            <p:cNvSpPr/>
            <p:nvPr/>
          </p:nvSpPr>
          <p:spPr>
            <a:xfrm>
              <a:off x="2152473" y="5082656"/>
              <a:ext cx="117446" cy="1006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212" name="Oval 211">
              <a:extLst>
                <a:ext uri="{FF2B5EF4-FFF2-40B4-BE49-F238E27FC236}">
                  <a16:creationId xmlns:a16="http://schemas.microsoft.com/office/drawing/2014/main" id="{FED298F8-0207-40D1-B62D-1ED4299BD80D}"/>
                </a:ext>
              </a:extLst>
            </p:cNvPr>
            <p:cNvSpPr/>
            <p:nvPr/>
          </p:nvSpPr>
          <p:spPr>
            <a:xfrm>
              <a:off x="2483141" y="5402682"/>
              <a:ext cx="117446" cy="1006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214" name="Oval 213">
              <a:extLst>
                <a:ext uri="{FF2B5EF4-FFF2-40B4-BE49-F238E27FC236}">
                  <a16:creationId xmlns:a16="http://schemas.microsoft.com/office/drawing/2014/main" id="{C45F1803-B0BC-4DFC-9FF1-7613BD1E8926}"/>
                </a:ext>
              </a:extLst>
            </p:cNvPr>
            <p:cNvSpPr/>
            <p:nvPr/>
          </p:nvSpPr>
          <p:spPr>
            <a:xfrm>
              <a:off x="3008147" y="5132990"/>
              <a:ext cx="117446" cy="1006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216" name="Oval 215">
              <a:extLst>
                <a:ext uri="{FF2B5EF4-FFF2-40B4-BE49-F238E27FC236}">
                  <a16:creationId xmlns:a16="http://schemas.microsoft.com/office/drawing/2014/main" id="{9DB05A3F-B39B-4C02-99AB-2BBC615B3C12}"/>
                </a:ext>
              </a:extLst>
            </p:cNvPr>
            <p:cNvSpPr/>
            <p:nvPr/>
          </p:nvSpPr>
          <p:spPr>
            <a:xfrm>
              <a:off x="2998708" y="5571530"/>
              <a:ext cx="117446" cy="1006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218" name="Oval 217">
              <a:extLst>
                <a:ext uri="{FF2B5EF4-FFF2-40B4-BE49-F238E27FC236}">
                  <a16:creationId xmlns:a16="http://schemas.microsoft.com/office/drawing/2014/main" id="{2D2D3417-CFC5-4B7A-ADFE-081E47935FB2}"/>
                </a:ext>
              </a:extLst>
            </p:cNvPr>
            <p:cNvSpPr/>
            <p:nvPr/>
          </p:nvSpPr>
          <p:spPr>
            <a:xfrm>
              <a:off x="2390862" y="5769659"/>
              <a:ext cx="117446" cy="1006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220" name="Oval 219">
              <a:extLst>
                <a:ext uri="{FF2B5EF4-FFF2-40B4-BE49-F238E27FC236}">
                  <a16:creationId xmlns:a16="http://schemas.microsoft.com/office/drawing/2014/main" id="{3AE70D25-82DF-4C99-BCA6-CF56F77E6F92}"/>
                </a:ext>
              </a:extLst>
            </p:cNvPr>
            <p:cNvSpPr/>
            <p:nvPr/>
          </p:nvSpPr>
          <p:spPr>
            <a:xfrm>
              <a:off x="2152473" y="5453016"/>
              <a:ext cx="117446" cy="1006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222" name="Oval 221">
              <a:extLst>
                <a:ext uri="{FF2B5EF4-FFF2-40B4-BE49-F238E27FC236}">
                  <a16:creationId xmlns:a16="http://schemas.microsoft.com/office/drawing/2014/main" id="{92694539-0EC1-4F34-8E03-D8EAB2EA1D87}"/>
                </a:ext>
              </a:extLst>
            </p:cNvPr>
            <p:cNvSpPr/>
            <p:nvPr/>
          </p:nvSpPr>
          <p:spPr>
            <a:xfrm>
              <a:off x="1605791" y="5975888"/>
              <a:ext cx="117446" cy="1006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224" name="Oval 223">
              <a:extLst>
                <a:ext uri="{FF2B5EF4-FFF2-40B4-BE49-F238E27FC236}">
                  <a16:creationId xmlns:a16="http://schemas.microsoft.com/office/drawing/2014/main" id="{9B23F592-47A0-472F-BDCB-CE7B6FA6718C}"/>
                </a:ext>
              </a:extLst>
            </p:cNvPr>
            <p:cNvSpPr/>
            <p:nvPr/>
          </p:nvSpPr>
          <p:spPr>
            <a:xfrm>
              <a:off x="3235703" y="5870327"/>
              <a:ext cx="117446" cy="1006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226" name="Oval 225">
              <a:extLst>
                <a:ext uri="{FF2B5EF4-FFF2-40B4-BE49-F238E27FC236}">
                  <a16:creationId xmlns:a16="http://schemas.microsoft.com/office/drawing/2014/main" id="{2AF1F6C8-DE19-4B39-A809-A567171D862E}"/>
                </a:ext>
              </a:extLst>
            </p:cNvPr>
            <p:cNvSpPr/>
            <p:nvPr/>
          </p:nvSpPr>
          <p:spPr>
            <a:xfrm>
              <a:off x="2648470" y="5205849"/>
              <a:ext cx="117446" cy="1006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228" name="Oval 227">
              <a:extLst>
                <a:ext uri="{FF2B5EF4-FFF2-40B4-BE49-F238E27FC236}">
                  <a16:creationId xmlns:a16="http://schemas.microsoft.com/office/drawing/2014/main" id="{145A533A-80B4-4AA1-983F-0CBCE9D06136}"/>
                </a:ext>
              </a:extLst>
            </p:cNvPr>
            <p:cNvSpPr/>
            <p:nvPr/>
          </p:nvSpPr>
          <p:spPr>
            <a:xfrm>
              <a:off x="2567031" y="6022906"/>
              <a:ext cx="117446" cy="1006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230" name="Oval 229">
              <a:extLst>
                <a:ext uri="{FF2B5EF4-FFF2-40B4-BE49-F238E27FC236}">
                  <a16:creationId xmlns:a16="http://schemas.microsoft.com/office/drawing/2014/main" id="{4D8A5E15-9C27-49C3-84BF-A1507E3BA65A}"/>
                </a:ext>
              </a:extLst>
            </p:cNvPr>
            <p:cNvSpPr/>
            <p:nvPr/>
          </p:nvSpPr>
          <p:spPr>
            <a:xfrm>
              <a:off x="2752810" y="5614377"/>
              <a:ext cx="117446" cy="1006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232" name="Oval 231">
              <a:extLst>
                <a:ext uri="{FF2B5EF4-FFF2-40B4-BE49-F238E27FC236}">
                  <a16:creationId xmlns:a16="http://schemas.microsoft.com/office/drawing/2014/main" id="{E0F3625E-0CCC-462D-9732-0151BCE7CD2C}"/>
                </a:ext>
              </a:extLst>
            </p:cNvPr>
            <p:cNvSpPr/>
            <p:nvPr/>
          </p:nvSpPr>
          <p:spPr>
            <a:xfrm>
              <a:off x="3115104" y="4538789"/>
              <a:ext cx="117446" cy="1006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234" name="Oval 233">
              <a:extLst>
                <a:ext uri="{FF2B5EF4-FFF2-40B4-BE49-F238E27FC236}">
                  <a16:creationId xmlns:a16="http://schemas.microsoft.com/office/drawing/2014/main" id="{ADE5359C-08E4-4866-9F75-46EF1EDB5681}"/>
                </a:ext>
              </a:extLst>
            </p:cNvPr>
            <p:cNvSpPr/>
            <p:nvPr/>
          </p:nvSpPr>
          <p:spPr>
            <a:xfrm>
              <a:off x="3244095" y="4972005"/>
              <a:ext cx="117446" cy="1006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236" name="Oval 235">
              <a:extLst>
                <a:ext uri="{FF2B5EF4-FFF2-40B4-BE49-F238E27FC236}">
                  <a16:creationId xmlns:a16="http://schemas.microsoft.com/office/drawing/2014/main" id="{6C3D7B11-CC1F-4B68-9E2C-1F9A906F9E2C}"/>
                </a:ext>
              </a:extLst>
            </p:cNvPr>
            <p:cNvSpPr/>
            <p:nvPr/>
          </p:nvSpPr>
          <p:spPr>
            <a:xfrm>
              <a:off x="3244098" y="6123574"/>
              <a:ext cx="117446" cy="1006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238" name="Oval 237">
              <a:extLst>
                <a:ext uri="{FF2B5EF4-FFF2-40B4-BE49-F238E27FC236}">
                  <a16:creationId xmlns:a16="http://schemas.microsoft.com/office/drawing/2014/main" id="{3840F3B0-8EBC-424F-AD0A-6310399F503E}"/>
                </a:ext>
              </a:extLst>
            </p:cNvPr>
            <p:cNvSpPr/>
            <p:nvPr/>
          </p:nvSpPr>
          <p:spPr>
            <a:xfrm>
              <a:off x="2036077" y="6049334"/>
              <a:ext cx="117446" cy="1006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240" name="Oval 239">
              <a:extLst>
                <a:ext uri="{FF2B5EF4-FFF2-40B4-BE49-F238E27FC236}">
                  <a16:creationId xmlns:a16="http://schemas.microsoft.com/office/drawing/2014/main" id="{D28222DC-E404-4030-9373-327FE483153B}"/>
                </a:ext>
              </a:extLst>
            </p:cNvPr>
            <p:cNvSpPr/>
            <p:nvPr/>
          </p:nvSpPr>
          <p:spPr>
            <a:xfrm>
              <a:off x="1465970" y="5155515"/>
              <a:ext cx="117446" cy="1006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242" name="Oval 241">
              <a:extLst>
                <a:ext uri="{FF2B5EF4-FFF2-40B4-BE49-F238E27FC236}">
                  <a16:creationId xmlns:a16="http://schemas.microsoft.com/office/drawing/2014/main" id="{9AB7B861-0528-4C75-9329-0084BCB169C6}"/>
                </a:ext>
              </a:extLst>
            </p:cNvPr>
            <p:cNvSpPr/>
            <p:nvPr/>
          </p:nvSpPr>
          <p:spPr>
            <a:xfrm>
              <a:off x="1492715" y="5714354"/>
              <a:ext cx="117446" cy="1006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sp>
          <p:nvSpPr>
            <p:cNvPr id="244" name="Oval 243">
              <a:extLst>
                <a:ext uri="{FF2B5EF4-FFF2-40B4-BE49-F238E27FC236}">
                  <a16:creationId xmlns:a16="http://schemas.microsoft.com/office/drawing/2014/main" id="{A152EBF1-91B9-46B6-ABBB-8C22D6655E13}"/>
                </a:ext>
              </a:extLst>
            </p:cNvPr>
            <p:cNvSpPr/>
            <p:nvPr/>
          </p:nvSpPr>
          <p:spPr>
            <a:xfrm>
              <a:off x="3331476" y="5468739"/>
              <a:ext cx="117446" cy="1006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</p:grpSp>
      <p:sp>
        <p:nvSpPr>
          <p:cNvPr id="246" name="Isosceles Triangle 245">
            <a:extLst>
              <a:ext uri="{FF2B5EF4-FFF2-40B4-BE49-F238E27FC236}">
                <a16:creationId xmlns:a16="http://schemas.microsoft.com/office/drawing/2014/main" id="{7CC46EDB-6FCC-44CF-BF6C-2F1F804FDFE3}"/>
              </a:ext>
            </a:extLst>
          </p:cNvPr>
          <p:cNvSpPr/>
          <p:nvPr/>
        </p:nvSpPr>
        <p:spPr>
          <a:xfrm>
            <a:off x="1702434" y="4969458"/>
            <a:ext cx="1301514" cy="1177768"/>
          </a:xfrm>
          <a:prstGeom prst="triangle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353" name="Oval 352">
            <a:extLst>
              <a:ext uri="{FF2B5EF4-FFF2-40B4-BE49-F238E27FC236}">
                <a16:creationId xmlns:a16="http://schemas.microsoft.com/office/drawing/2014/main" id="{00B4C168-FE01-4171-AE48-D9598244E537}"/>
              </a:ext>
            </a:extLst>
          </p:cNvPr>
          <p:cNvSpPr/>
          <p:nvPr/>
        </p:nvSpPr>
        <p:spPr>
          <a:xfrm>
            <a:off x="9957862" y="5367118"/>
            <a:ext cx="117446" cy="100668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356" name="Oval 355">
            <a:extLst>
              <a:ext uri="{FF2B5EF4-FFF2-40B4-BE49-F238E27FC236}">
                <a16:creationId xmlns:a16="http://schemas.microsoft.com/office/drawing/2014/main" id="{3F38F00F-A678-4EBC-A32A-49CC0DC26C20}"/>
              </a:ext>
            </a:extLst>
          </p:cNvPr>
          <p:cNvSpPr/>
          <p:nvPr/>
        </p:nvSpPr>
        <p:spPr>
          <a:xfrm>
            <a:off x="10100475" y="5129619"/>
            <a:ext cx="117446" cy="100668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360" name="Oval 359">
            <a:extLst>
              <a:ext uri="{FF2B5EF4-FFF2-40B4-BE49-F238E27FC236}">
                <a16:creationId xmlns:a16="http://schemas.microsoft.com/office/drawing/2014/main" id="{63AC0451-720D-4847-AAC2-F4E5BC4AF91A}"/>
              </a:ext>
            </a:extLst>
          </p:cNvPr>
          <p:cNvSpPr/>
          <p:nvPr/>
        </p:nvSpPr>
        <p:spPr>
          <a:xfrm>
            <a:off x="10075308" y="5935626"/>
            <a:ext cx="117446" cy="100668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362" name="Oval 361">
            <a:extLst>
              <a:ext uri="{FF2B5EF4-FFF2-40B4-BE49-F238E27FC236}">
                <a16:creationId xmlns:a16="http://schemas.microsoft.com/office/drawing/2014/main" id="{D89A3AED-9448-45BA-A557-36900F3701FE}"/>
              </a:ext>
            </a:extLst>
          </p:cNvPr>
          <p:cNvSpPr/>
          <p:nvPr/>
        </p:nvSpPr>
        <p:spPr>
          <a:xfrm>
            <a:off x="10590875" y="6104474"/>
            <a:ext cx="117446" cy="100668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364" name="Oval 363">
            <a:extLst>
              <a:ext uri="{FF2B5EF4-FFF2-40B4-BE49-F238E27FC236}">
                <a16:creationId xmlns:a16="http://schemas.microsoft.com/office/drawing/2014/main" id="{86CD072E-2BF7-4325-84CE-5205197414D6}"/>
              </a:ext>
            </a:extLst>
          </p:cNvPr>
          <p:cNvSpPr/>
          <p:nvPr/>
        </p:nvSpPr>
        <p:spPr>
          <a:xfrm>
            <a:off x="9744640" y="5985960"/>
            <a:ext cx="117446" cy="100668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367" name="Oval 366">
            <a:extLst>
              <a:ext uri="{FF2B5EF4-FFF2-40B4-BE49-F238E27FC236}">
                <a16:creationId xmlns:a16="http://schemas.microsoft.com/office/drawing/2014/main" id="{40773F3B-1D3B-4553-BB0E-A415B0430D35}"/>
              </a:ext>
            </a:extLst>
          </p:cNvPr>
          <p:cNvSpPr/>
          <p:nvPr/>
        </p:nvSpPr>
        <p:spPr>
          <a:xfrm>
            <a:off x="10240637" y="5738793"/>
            <a:ext cx="117446" cy="100668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377" name="Isosceles Triangle 376">
            <a:extLst>
              <a:ext uri="{FF2B5EF4-FFF2-40B4-BE49-F238E27FC236}">
                <a16:creationId xmlns:a16="http://schemas.microsoft.com/office/drawing/2014/main" id="{5DEBF70B-9888-4BD2-BAD8-B88C202A230C}"/>
              </a:ext>
            </a:extLst>
          </p:cNvPr>
          <p:cNvSpPr/>
          <p:nvPr/>
        </p:nvSpPr>
        <p:spPr>
          <a:xfrm>
            <a:off x="9558046" y="4982302"/>
            <a:ext cx="1301514" cy="1177768"/>
          </a:xfrm>
          <a:prstGeom prst="triangle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379" name="Isosceles Triangle 378">
            <a:extLst>
              <a:ext uri="{FF2B5EF4-FFF2-40B4-BE49-F238E27FC236}">
                <a16:creationId xmlns:a16="http://schemas.microsoft.com/office/drawing/2014/main" id="{888B2501-0B3D-47E3-82AB-73453014E770}"/>
              </a:ext>
            </a:extLst>
          </p:cNvPr>
          <p:cNvSpPr/>
          <p:nvPr/>
        </p:nvSpPr>
        <p:spPr>
          <a:xfrm>
            <a:off x="872370" y="2048193"/>
            <a:ext cx="1301514" cy="1177768"/>
          </a:xfrm>
          <a:prstGeom prst="triangle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380" name="TextBox 379">
            <a:extLst>
              <a:ext uri="{FF2B5EF4-FFF2-40B4-BE49-F238E27FC236}">
                <a16:creationId xmlns:a16="http://schemas.microsoft.com/office/drawing/2014/main" id="{2A4D1547-7789-424B-A337-689F153FCFA4}"/>
              </a:ext>
            </a:extLst>
          </p:cNvPr>
          <p:cNvSpPr txBox="1"/>
          <p:nvPr/>
        </p:nvSpPr>
        <p:spPr>
          <a:xfrm>
            <a:off x="5025009" y="5963691"/>
            <a:ext cx="7166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The distribution in the triangle is uniform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/>
              <a:t>Can’t tell from which “shifted square” the distribution came from (because it’s the same distribution!)</a:t>
            </a:r>
            <a:endParaRPr lang="en-CH" b="1" dirty="0"/>
          </a:p>
        </p:txBody>
      </p:sp>
      <p:sp>
        <p:nvSpPr>
          <p:cNvPr id="381" name="TextBox 380">
            <a:extLst>
              <a:ext uri="{FF2B5EF4-FFF2-40B4-BE49-F238E27FC236}">
                <a16:creationId xmlns:a16="http://schemas.microsoft.com/office/drawing/2014/main" id="{B143EC00-0A45-4E52-A75C-A920E1A851D8}"/>
              </a:ext>
            </a:extLst>
          </p:cNvPr>
          <p:cNvSpPr txBox="1"/>
          <p:nvPr/>
        </p:nvSpPr>
        <p:spPr>
          <a:xfrm>
            <a:off x="209725" y="3427406"/>
            <a:ext cx="249642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Want to sample uniformly in this triangle</a:t>
            </a:r>
            <a:endParaRPr lang="en-CH" dirty="0"/>
          </a:p>
        </p:txBody>
      </p:sp>
      <p:sp>
        <p:nvSpPr>
          <p:cNvPr id="383" name="TextBox 382">
            <a:extLst>
              <a:ext uri="{FF2B5EF4-FFF2-40B4-BE49-F238E27FC236}">
                <a16:creationId xmlns:a16="http://schemas.microsoft.com/office/drawing/2014/main" id="{C06EE71C-766F-468F-8696-A5381B00401A}"/>
              </a:ext>
            </a:extLst>
          </p:cNvPr>
          <p:cNvSpPr txBox="1"/>
          <p:nvPr/>
        </p:nvSpPr>
        <p:spPr>
          <a:xfrm>
            <a:off x="2780931" y="3656348"/>
            <a:ext cx="288025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Have access to a distribution for sampling in a square </a:t>
            </a:r>
            <a:endParaRPr lang="en-CH" dirty="0"/>
          </a:p>
        </p:txBody>
      </p:sp>
      <p:sp>
        <p:nvSpPr>
          <p:cNvPr id="384" name="TextBox 383">
            <a:extLst>
              <a:ext uri="{FF2B5EF4-FFF2-40B4-BE49-F238E27FC236}">
                <a16:creationId xmlns:a16="http://schemas.microsoft.com/office/drawing/2014/main" id="{CE3BD2FA-FFE3-4124-A0AD-28913A82037C}"/>
              </a:ext>
            </a:extLst>
          </p:cNvPr>
          <p:cNvSpPr txBox="1"/>
          <p:nvPr/>
        </p:nvSpPr>
        <p:spPr>
          <a:xfrm>
            <a:off x="7216275" y="3707353"/>
            <a:ext cx="422677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Use rejection sampling to get a uniform distribution in the triangle</a:t>
            </a:r>
            <a:endParaRPr lang="en-CH" dirty="0"/>
          </a:p>
        </p:txBody>
      </p:sp>
      <p:sp>
        <p:nvSpPr>
          <p:cNvPr id="385" name="TextBox 384">
            <a:extLst>
              <a:ext uri="{FF2B5EF4-FFF2-40B4-BE49-F238E27FC236}">
                <a16:creationId xmlns:a16="http://schemas.microsoft.com/office/drawing/2014/main" id="{3B57D112-BF98-4D7A-8CAA-3323099219C3}"/>
              </a:ext>
            </a:extLst>
          </p:cNvPr>
          <p:cNvSpPr txBox="1"/>
          <p:nvPr/>
        </p:nvSpPr>
        <p:spPr>
          <a:xfrm>
            <a:off x="3836386" y="4789496"/>
            <a:ext cx="441209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Important side effect: any “shifted” square distribution results in the same triangle distribution</a:t>
            </a:r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22129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9" grpId="0" animBg="1"/>
      <p:bldP spid="11" grpId="0" animBg="1"/>
      <p:bldP spid="13" grpId="0" animBg="1"/>
      <p:bldP spid="15" grpId="0" animBg="1"/>
      <p:bldP spid="17" grpId="0" animBg="1"/>
      <p:bldP spid="19" grpId="0" animBg="1"/>
      <p:bldP spid="21" grpId="0" animBg="1"/>
      <p:bldP spid="23" grpId="0" animBg="1"/>
      <p:bldP spid="25" grpId="0" animBg="1"/>
      <p:bldP spid="27" grpId="0" animBg="1"/>
      <p:bldP spid="29" grpId="0" animBg="1"/>
      <p:bldP spid="31" grpId="0" animBg="1"/>
      <p:bldP spid="33" grpId="0" animBg="1"/>
      <p:bldP spid="35" grpId="0" animBg="1"/>
      <p:bldP spid="37" grpId="0" animBg="1"/>
      <p:bldP spid="39" grpId="0" animBg="1"/>
      <p:bldP spid="41" grpId="0" animBg="1"/>
      <p:bldP spid="43" grpId="0" animBg="1"/>
      <p:bldP spid="45" grpId="0" animBg="1"/>
      <p:bldP spid="47" grpId="0" animBg="1"/>
      <p:bldP spid="49" grpId="0" animBg="1"/>
      <p:bldP spid="51" grpId="0" animBg="1"/>
      <p:bldP spid="53" grpId="0" animBg="1"/>
      <p:bldP spid="55" grpId="0" animBg="1"/>
      <p:bldP spid="57" grpId="0" animBg="1"/>
      <p:bldP spid="59" grpId="0" animBg="1"/>
      <p:bldP spid="61" grpId="0" animBg="1"/>
      <p:bldP spid="63" grpId="0" animBg="1"/>
      <p:bldP spid="65" grpId="0" animBg="1"/>
      <p:bldP spid="67" grpId="0" animBg="1"/>
      <p:bldP spid="69" grpId="0" animBg="1"/>
      <p:bldP spid="71" grpId="0" animBg="1"/>
      <p:bldP spid="73" grpId="0" animBg="1"/>
      <p:bldP spid="75" grpId="0" animBg="1"/>
      <p:bldP spid="77" grpId="0" animBg="1"/>
      <p:bldP spid="79" grpId="0" animBg="1"/>
      <p:bldP spid="81" grpId="0" animBg="1"/>
      <p:bldP spid="83" grpId="0" animBg="1"/>
      <p:bldP spid="85" grpId="0" animBg="1"/>
      <p:bldP spid="87" grpId="0" animBg="1"/>
      <p:bldP spid="89" grpId="0" animBg="1"/>
      <p:bldP spid="91" grpId="0" animBg="1"/>
      <p:bldP spid="93" grpId="0" animBg="1"/>
      <p:bldP spid="95" grpId="0" animBg="1"/>
      <p:bldP spid="97" grpId="0" animBg="1"/>
      <p:bldP spid="99" grpId="0" animBg="1"/>
      <p:bldP spid="101" grpId="0" animBg="1"/>
      <p:bldP spid="103" grpId="0" animBg="1"/>
      <p:bldP spid="105" grpId="0" animBg="1"/>
      <p:bldP spid="107" grpId="0" animBg="1"/>
      <p:bldP spid="109" grpId="0" animBg="1"/>
      <p:bldP spid="111" grpId="0" animBg="1"/>
      <p:bldP spid="113" grpId="0" animBg="1"/>
      <p:bldP spid="114" grpId="0" animBg="1"/>
      <p:bldP spid="116" grpId="0" animBg="1"/>
      <p:bldP spid="124" grpId="0" animBg="1"/>
      <p:bldP spid="136" grpId="0" animBg="1"/>
      <p:bldP spid="138" grpId="0" animBg="1"/>
      <p:bldP spid="146" grpId="0" animBg="1"/>
      <p:bldP spid="152" grpId="0" animBg="1"/>
      <p:bldP spid="156" grpId="0" animBg="1"/>
      <p:bldP spid="172" grpId="0" animBg="1"/>
      <p:bldP spid="176" grpId="0" animBg="1"/>
      <p:bldP spid="178" grpId="0" animBg="1"/>
      <p:bldP spid="180" grpId="0" animBg="1"/>
      <p:bldP spid="182" grpId="0" animBg="1"/>
      <p:bldP spid="184" grpId="0" animBg="1"/>
      <p:bldP spid="186" grpId="0" animBg="1"/>
      <p:bldP spid="188" grpId="0" animBg="1"/>
      <p:bldP spid="246" grpId="0" animBg="1"/>
      <p:bldP spid="353" grpId="0" animBg="1"/>
      <p:bldP spid="356" grpId="0" animBg="1"/>
      <p:bldP spid="360" grpId="0" animBg="1"/>
      <p:bldP spid="362" grpId="0" animBg="1"/>
      <p:bldP spid="364" grpId="0" animBg="1"/>
      <p:bldP spid="367" grpId="0" animBg="1"/>
      <p:bldP spid="377" grpId="0" animBg="1"/>
      <p:bldP spid="379" grpId="0" animBg="1"/>
      <p:bldP spid="380" grpId="0"/>
      <p:bldP spid="381" grpId="0" animBg="1"/>
      <p:bldP spid="383" grpId="0" animBg="1"/>
      <p:bldP spid="384" grpId="0" animBg="1"/>
      <p:bldP spid="38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52081E47-DEDA-476A-B8E6-731B2A01C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CH" dirty="0"/>
              <a:t>Let’s try the same ZK Proof</a:t>
            </a:r>
          </a:p>
        </p:txBody>
      </p:sp>
      <p:sp>
        <p:nvSpPr>
          <p:cNvPr id="8195" name="TextBox 3">
            <a:extLst>
              <a:ext uri="{FF2B5EF4-FFF2-40B4-BE49-F238E27FC236}">
                <a16:creationId xmlns:a16="http://schemas.microsoft.com/office/drawing/2014/main" id="{F65269FA-8FFA-4BF3-A904-B661104861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6438" y="1311275"/>
            <a:ext cx="22415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2800" u="sng" dirty="0"/>
              <a:t>Prover:</a:t>
            </a:r>
            <a:r>
              <a:rPr lang="en-US" altLang="en-CH" sz="2800" dirty="0"/>
              <a:t> (A,</a:t>
            </a:r>
            <a:r>
              <a:rPr lang="en-US" altLang="en-CH" sz="2800" dirty="0">
                <a:solidFill>
                  <a:srgbClr val="FF0000"/>
                </a:solidFill>
              </a:rPr>
              <a:t>s</a:t>
            </a:r>
            <a:r>
              <a:rPr lang="en-US" altLang="en-CH" sz="2800" dirty="0"/>
              <a:t>)</a:t>
            </a:r>
          </a:p>
        </p:txBody>
      </p:sp>
      <p:sp>
        <p:nvSpPr>
          <p:cNvPr id="8196" name="TextBox 4">
            <a:extLst>
              <a:ext uri="{FF2B5EF4-FFF2-40B4-BE49-F238E27FC236}">
                <a16:creationId xmlns:a16="http://schemas.microsoft.com/office/drawing/2014/main" id="{74FCBD3E-EEBA-472D-975B-17AA9582AD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5238" y="1311275"/>
            <a:ext cx="22415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2800" u="sng"/>
              <a:t>Verifier:</a:t>
            </a:r>
            <a:r>
              <a:rPr lang="en-US" altLang="en-CH" sz="2800"/>
              <a:t> (A,t)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5E4E9C2-EEF2-4DC5-B1FE-5E4BA1BA26D1}"/>
              </a:ext>
            </a:extLst>
          </p:cNvPr>
          <p:cNvCxnSpPr/>
          <p:nvPr/>
        </p:nvCxnSpPr>
        <p:spPr>
          <a:xfrm>
            <a:off x="4502151" y="2693988"/>
            <a:ext cx="2905125" cy="0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93F7893-EA6F-40B4-8C80-87119FF82390}"/>
              </a:ext>
            </a:extLst>
          </p:cNvPr>
          <p:cNvSpPr txBox="1"/>
          <p:nvPr/>
        </p:nvSpPr>
        <p:spPr>
          <a:xfrm>
            <a:off x="2033588" y="1990725"/>
            <a:ext cx="2184400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/>
              <a:t>y </a:t>
            </a:r>
            <a:r>
              <a:rPr lang="en-US" sz="2800" dirty="0">
                <a:sym typeface="Wingdings" panose="05000000000000000000" pitchFamily="2" charset="2"/>
              </a:rPr>
              <a:t>R</a:t>
            </a:r>
            <a:r>
              <a:rPr lang="en-US" sz="2800" baseline="30000" dirty="0">
                <a:sym typeface="Wingdings" panose="05000000000000000000" pitchFamily="2" charset="2"/>
              </a:rPr>
              <a:t>m</a:t>
            </a:r>
            <a:endParaRPr lang="en-US" sz="2800" baseline="-25000" dirty="0">
              <a:sym typeface="Wingdings" panose="05000000000000000000" pitchFamily="2" charset="2"/>
            </a:endParaRPr>
          </a:p>
          <a:p>
            <a:pPr>
              <a:defRPr/>
            </a:pPr>
            <a:r>
              <a:rPr lang="en-US" sz="2800" dirty="0">
                <a:sym typeface="Wingdings" panose="05000000000000000000" pitchFamily="2" charset="2"/>
              </a:rPr>
              <a:t>w:=Ay mod p</a:t>
            </a:r>
            <a:endParaRPr lang="en-US" sz="2800" dirty="0"/>
          </a:p>
        </p:txBody>
      </p:sp>
      <p:sp>
        <p:nvSpPr>
          <p:cNvPr id="8199" name="TextBox 7">
            <a:extLst>
              <a:ext uri="{FF2B5EF4-FFF2-40B4-BE49-F238E27FC236}">
                <a16:creationId xmlns:a16="http://schemas.microsoft.com/office/drawing/2014/main" id="{B31ADD74-ADDC-442C-86F8-6658A2E716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3075" y="2144714"/>
            <a:ext cx="44608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2800"/>
              <a:t>w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FBFC87E-D29F-470A-93A8-8CE44C436DF9}"/>
              </a:ext>
            </a:extLst>
          </p:cNvPr>
          <p:cNvCxnSpPr/>
          <p:nvPr/>
        </p:nvCxnSpPr>
        <p:spPr>
          <a:xfrm>
            <a:off x="4502151" y="3486150"/>
            <a:ext cx="2905125" cy="0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1" name="TextBox 9">
            <a:extLst>
              <a:ext uri="{FF2B5EF4-FFF2-40B4-BE49-F238E27FC236}">
                <a16:creationId xmlns:a16="http://schemas.microsoft.com/office/drawing/2014/main" id="{6DACD88C-A98C-4429-B4A9-C485F6A4F0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1951" y="2963864"/>
            <a:ext cx="12287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2800" dirty="0"/>
              <a:t>c </a:t>
            </a:r>
            <a:r>
              <a:rPr lang="en-US" altLang="en-CH" sz="2800" dirty="0">
                <a:sym typeface="Wingdings" panose="05000000000000000000" pitchFamily="2" charset="2"/>
              </a:rPr>
              <a:t>R</a:t>
            </a:r>
            <a:endParaRPr lang="en-US" altLang="en-CH" sz="2800" baseline="-25000" dirty="0">
              <a:sym typeface="Wingdings" panose="05000000000000000000" pitchFamily="2" charset="2"/>
            </a:endParaRPr>
          </a:p>
        </p:txBody>
      </p:sp>
      <p:sp>
        <p:nvSpPr>
          <p:cNvPr id="8202" name="TextBox 10">
            <a:extLst>
              <a:ext uri="{FF2B5EF4-FFF2-40B4-BE49-F238E27FC236}">
                <a16:creationId xmlns:a16="http://schemas.microsoft.com/office/drawing/2014/main" id="{2DE18E5B-C928-4BA1-AD50-5D36BC1FF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5088" y="2935289"/>
            <a:ext cx="12303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CH" sz="2800"/>
              <a:t>c</a:t>
            </a:r>
            <a:endParaRPr lang="en-US" altLang="en-CH" sz="2800" baseline="-25000">
              <a:sym typeface="Wingdings" panose="05000000000000000000" pitchFamily="2" charset="2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AAF7AF7-4600-43FC-BA56-BE99E7702472}"/>
              </a:ext>
            </a:extLst>
          </p:cNvPr>
          <p:cNvCxnSpPr/>
          <p:nvPr/>
        </p:nvCxnSpPr>
        <p:spPr>
          <a:xfrm>
            <a:off x="4546601" y="4271963"/>
            <a:ext cx="2905125" cy="0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4" name="TextBox 12">
            <a:extLst>
              <a:ext uri="{FF2B5EF4-FFF2-40B4-BE49-F238E27FC236}">
                <a16:creationId xmlns:a16="http://schemas.microsoft.com/office/drawing/2014/main" id="{E4C51622-FEF4-4374-A405-A29D2D684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5645" y="3345465"/>
            <a:ext cx="3111500" cy="1364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2800" dirty="0">
                <a:sym typeface="Wingdings" panose="05000000000000000000" pitchFamily="2" charset="2"/>
              </a:rPr>
              <a:t>z:=</a:t>
            </a:r>
            <a:r>
              <a:rPr lang="en-US" altLang="en-CH" sz="2800" dirty="0">
                <a:solidFill>
                  <a:srgbClr val="FF0000"/>
                </a:solidFill>
                <a:sym typeface="Wingdings" panose="05000000000000000000" pitchFamily="2" charset="2"/>
              </a:rPr>
              <a:t>s</a:t>
            </a:r>
            <a:r>
              <a:rPr lang="en-US" altLang="en-CH" sz="2800" dirty="0">
                <a:sym typeface="Wingdings" panose="05000000000000000000" pitchFamily="2" charset="2"/>
              </a:rPr>
              <a:t>c+y</a:t>
            </a:r>
          </a:p>
          <a:p>
            <a:pPr eaLnBrk="1" hangingPunct="1"/>
            <a:r>
              <a:rPr lang="en-US" altLang="en-CH" dirty="0">
                <a:sym typeface="Wingdings" panose="05000000000000000000" pitchFamily="2" charset="2"/>
              </a:rPr>
              <a:t>Rejection sample, and </a:t>
            </a:r>
          </a:p>
          <a:p>
            <a:pPr eaLnBrk="1" hangingPunct="1"/>
            <a:r>
              <a:rPr lang="en-US" altLang="en-CH" dirty="0">
                <a:sym typeface="Wingdings" panose="05000000000000000000" pitchFamily="2" charset="2"/>
              </a:rPr>
              <a:t>restart if necessary</a:t>
            </a:r>
          </a:p>
          <a:p>
            <a:pPr eaLnBrk="1" hangingPunct="1"/>
            <a:endParaRPr lang="en-US" altLang="en-CH" sz="2800" baseline="-25000" dirty="0">
              <a:sym typeface="Wingdings" panose="05000000000000000000" pitchFamily="2" charset="2"/>
            </a:endParaRPr>
          </a:p>
        </p:txBody>
      </p:sp>
      <p:sp>
        <p:nvSpPr>
          <p:cNvPr id="8205" name="TextBox 13">
            <a:extLst>
              <a:ext uri="{FF2B5EF4-FFF2-40B4-BE49-F238E27FC236}">
                <a16:creationId xmlns:a16="http://schemas.microsoft.com/office/drawing/2014/main" id="{D9265657-225C-473D-A865-6D6757C532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6825" y="3748088"/>
            <a:ext cx="13985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CH" sz="2800">
                <a:sym typeface="Wingdings" panose="05000000000000000000" pitchFamily="2" charset="2"/>
              </a:rPr>
              <a:t>z</a:t>
            </a:r>
            <a:endParaRPr lang="en-US" altLang="en-CH" sz="2800" baseline="-25000">
              <a:sym typeface="Wingdings" panose="05000000000000000000" pitchFamily="2" charset="2"/>
            </a:endParaRPr>
          </a:p>
        </p:txBody>
      </p:sp>
      <p:sp>
        <p:nvSpPr>
          <p:cNvPr id="8206" name="TextBox 14">
            <a:extLst>
              <a:ext uri="{FF2B5EF4-FFF2-40B4-BE49-F238E27FC236}">
                <a16:creationId xmlns:a16="http://schemas.microsoft.com/office/drawing/2014/main" id="{6700DF1F-FD21-4320-ABC9-1B7A6B6918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1950" y="4251326"/>
            <a:ext cx="362178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2400" dirty="0"/>
              <a:t>check that: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CH" sz="2400" dirty="0"/>
              <a:t>Az = </a:t>
            </a:r>
            <a:r>
              <a:rPr lang="en-US" altLang="en-CH" sz="2400" dirty="0" err="1"/>
              <a:t>tc</a:t>
            </a:r>
            <a:r>
              <a:rPr lang="en-US" altLang="en-CH" sz="2400" dirty="0"/>
              <a:t> + w mod p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||</a:t>
            </a:r>
            <a:r>
              <a:rPr lang="en-US" sz="2400" dirty="0"/>
              <a:t>z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||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 is small</a:t>
            </a:r>
            <a:endParaRPr lang="en-US" altLang="en-CH" sz="2400" dirty="0">
              <a:latin typeface="+mn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A0DE7A-D0D8-44FE-9708-B955F6805232}"/>
              </a:ext>
            </a:extLst>
          </p:cNvPr>
          <p:cNvSpPr txBox="1"/>
          <p:nvPr/>
        </p:nvSpPr>
        <p:spPr>
          <a:xfrm>
            <a:off x="767759" y="4799554"/>
            <a:ext cx="58259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y+</a:t>
            </a:r>
            <a:r>
              <a:rPr lang="en-US" dirty="0" err="1">
                <a:solidFill>
                  <a:srgbClr val="FF0000"/>
                </a:solidFill>
              </a:rPr>
              <a:t>s</a:t>
            </a:r>
            <a:r>
              <a:rPr lang="en-US" dirty="0" err="1"/>
              <a:t>c</a:t>
            </a:r>
            <a:r>
              <a:rPr lang="en-US" dirty="0"/>
              <a:t> is a “shifted distribution” </a:t>
            </a:r>
          </a:p>
          <a:p>
            <a:r>
              <a:rPr lang="en-US" dirty="0"/>
              <a:t>use rejection sampling to get a non-shifted one</a:t>
            </a:r>
          </a:p>
          <a:p>
            <a:endParaRPr lang="en-US" dirty="0"/>
          </a:p>
          <a:p>
            <a:r>
              <a:rPr lang="en-US" dirty="0"/>
              <a:t>other more sophisticated rejection sampling is possible that allows for “narrower” distributions reducing the norm of z</a:t>
            </a:r>
          </a:p>
          <a:p>
            <a:r>
              <a:rPr lang="en-US" dirty="0"/>
              <a:t>	e.g. gaussian, bimodal gaussian, rounded gaussian</a:t>
            </a:r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2367218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0FCF9701-4BCC-43F1-A40A-9DB3AA3A2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CH"/>
              <a:t>Let’s try the same ZK Proof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F1B3979-6DF6-4C42-8821-059A3B2860C5}"/>
              </a:ext>
            </a:extLst>
          </p:cNvPr>
          <p:cNvCxnSpPr/>
          <p:nvPr/>
        </p:nvCxnSpPr>
        <p:spPr>
          <a:xfrm>
            <a:off x="2082801" y="2249488"/>
            <a:ext cx="2905125" cy="0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F897A73-8213-4F45-86EC-FB4A49A4A00C}"/>
              </a:ext>
            </a:extLst>
          </p:cNvPr>
          <p:cNvCxnSpPr/>
          <p:nvPr/>
        </p:nvCxnSpPr>
        <p:spPr>
          <a:xfrm>
            <a:off x="2082801" y="3041650"/>
            <a:ext cx="2905125" cy="0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5" name="TextBox 8">
            <a:extLst>
              <a:ext uri="{FF2B5EF4-FFF2-40B4-BE49-F238E27FC236}">
                <a16:creationId xmlns:a16="http://schemas.microsoft.com/office/drawing/2014/main" id="{24D2BF29-6275-4F85-BF25-F14B0C9FFE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3725" y="1698626"/>
            <a:ext cx="4460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2800"/>
              <a:t>w</a:t>
            </a:r>
          </a:p>
        </p:txBody>
      </p:sp>
      <p:sp>
        <p:nvSpPr>
          <p:cNvPr id="10246" name="TextBox 9">
            <a:extLst>
              <a:ext uri="{FF2B5EF4-FFF2-40B4-BE49-F238E27FC236}">
                <a16:creationId xmlns:a16="http://schemas.microsoft.com/office/drawing/2014/main" id="{4EF8FC01-8FE1-466B-8ECB-8A0C1DAB5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4451" y="2640014"/>
            <a:ext cx="123031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2800" dirty="0"/>
              <a:t>c </a:t>
            </a:r>
            <a:r>
              <a:rPr lang="en-US" altLang="en-CH" sz="2800" dirty="0">
                <a:sym typeface="Wingdings" panose="05000000000000000000" pitchFamily="2" charset="2"/>
              </a:rPr>
              <a:t>R</a:t>
            </a:r>
            <a:endParaRPr lang="en-US" altLang="en-CH" sz="2800" baseline="-25000" dirty="0">
              <a:sym typeface="Wingdings" panose="05000000000000000000" pitchFamily="2" charset="2"/>
            </a:endParaRPr>
          </a:p>
        </p:txBody>
      </p:sp>
      <p:sp>
        <p:nvSpPr>
          <p:cNvPr id="10247" name="TextBox 10">
            <a:extLst>
              <a:ext uri="{FF2B5EF4-FFF2-40B4-BE49-F238E27FC236}">
                <a16:creationId xmlns:a16="http://schemas.microsoft.com/office/drawing/2014/main" id="{887A189D-4871-42E5-8B24-519681E5B9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5738" y="2490789"/>
            <a:ext cx="12303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CH" sz="2800"/>
              <a:t>c</a:t>
            </a:r>
            <a:endParaRPr lang="en-US" altLang="en-CH" sz="2800" baseline="-25000">
              <a:sym typeface="Wingdings" panose="05000000000000000000" pitchFamily="2" charset="2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F81FD4D-9046-43A1-997C-EC9F97DF9667}"/>
              </a:ext>
            </a:extLst>
          </p:cNvPr>
          <p:cNvCxnSpPr/>
          <p:nvPr/>
        </p:nvCxnSpPr>
        <p:spPr>
          <a:xfrm>
            <a:off x="2127251" y="3825875"/>
            <a:ext cx="2905125" cy="0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9" name="TextBox 13">
            <a:extLst>
              <a:ext uri="{FF2B5EF4-FFF2-40B4-BE49-F238E27FC236}">
                <a16:creationId xmlns:a16="http://schemas.microsoft.com/office/drawing/2014/main" id="{5C385957-3A24-4D90-AB74-818457A90E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0014" y="3282950"/>
            <a:ext cx="14001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CH" sz="2800">
                <a:sym typeface="Wingdings" panose="05000000000000000000" pitchFamily="2" charset="2"/>
              </a:rPr>
              <a:t>z</a:t>
            </a:r>
            <a:endParaRPr lang="en-US" altLang="en-CH" sz="2800" baseline="-25000">
              <a:sym typeface="Wingdings" panose="05000000000000000000" pitchFamily="2" charset="2"/>
            </a:endParaRPr>
          </a:p>
        </p:txBody>
      </p:sp>
      <p:sp>
        <p:nvSpPr>
          <p:cNvPr id="10250" name="TextBox 14">
            <a:extLst>
              <a:ext uri="{FF2B5EF4-FFF2-40B4-BE49-F238E27FC236}">
                <a16:creationId xmlns:a16="http://schemas.microsoft.com/office/drawing/2014/main" id="{B177DF2C-DB59-416F-9FBE-E993FFF5A6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8126" y="3959226"/>
            <a:ext cx="17557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2400" dirty="0"/>
              <a:t>Az = </a:t>
            </a:r>
            <a:r>
              <a:rPr lang="en-US" altLang="en-CH" sz="2400" dirty="0" err="1"/>
              <a:t>tc+w</a:t>
            </a:r>
            <a:endParaRPr lang="en-US" altLang="en-CH" sz="2400" dirty="0"/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||</a:t>
            </a:r>
            <a:r>
              <a:rPr lang="en-US" sz="2400" dirty="0"/>
              <a:t>z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||</a:t>
            </a:r>
            <a:r>
              <a:rPr lang="en-US" sz="2400" dirty="0"/>
              <a:t> is small</a:t>
            </a:r>
            <a:endParaRPr lang="en-US" altLang="en-CH" sz="2400" dirty="0"/>
          </a:p>
        </p:txBody>
      </p:sp>
      <p:sp>
        <p:nvSpPr>
          <p:cNvPr id="10251" name="TextBox 15">
            <a:extLst>
              <a:ext uri="{FF2B5EF4-FFF2-40B4-BE49-F238E27FC236}">
                <a16:creationId xmlns:a16="http://schemas.microsoft.com/office/drawing/2014/main" id="{5A61C570-2B68-428D-95EE-98D407FF85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2801" y="4962526"/>
            <a:ext cx="7631113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3200" u="sng" dirty="0"/>
              <a:t>Proof of Knowledge:</a:t>
            </a:r>
          </a:p>
          <a:p>
            <a:pPr eaLnBrk="1" hangingPunct="1"/>
            <a:r>
              <a:rPr lang="en-US" altLang="en-CH" sz="3200" dirty="0"/>
              <a:t>A(z-z’) = t(c-c’)</a:t>
            </a:r>
            <a:r>
              <a:rPr lang="en-US" altLang="en-CH" sz="3200" baseline="30000" dirty="0"/>
              <a:t>    </a:t>
            </a:r>
            <a:r>
              <a:rPr lang="en-US" altLang="en-CH" sz="3200" dirty="0">
                <a:sym typeface="Wingdings" panose="05000000000000000000" pitchFamily="2" charset="2"/>
              </a:rPr>
              <a:t> </a:t>
            </a:r>
            <a:r>
              <a:rPr lang="en-US" altLang="en-CH" sz="3200" dirty="0"/>
              <a:t>A(z-z’)/(c-c’) = t mod p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630A193-FDBD-460E-9A65-7CE72AB6193D}"/>
              </a:ext>
            </a:extLst>
          </p:cNvPr>
          <p:cNvCxnSpPr/>
          <p:nvPr/>
        </p:nvCxnSpPr>
        <p:spPr>
          <a:xfrm>
            <a:off x="6396039" y="3041650"/>
            <a:ext cx="2905125" cy="0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3" name="TextBox 17">
            <a:extLst>
              <a:ext uri="{FF2B5EF4-FFF2-40B4-BE49-F238E27FC236}">
                <a16:creationId xmlns:a16="http://schemas.microsoft.com/office/drawing/2014/main" id="{5FC33B8B-0CC4-4814-8E04-E60118C6E8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37688" y="2640014"/>
            <a:ext cx="123031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2800" dirty="0"/>
              <a:t>c’ </a:t>
            </a:r>
            <a:r>
              <a:rPr lang="en-US" altLang="en-CH" sz="2800" dirty="0">
                <a:sym typeface="Wingdings" panose="05000000000000000000" pitchFamily="2" charset="2"/>
              </a:rPr>
              <a:t>R</a:t>
            </a:r>
            <a:endParaRPr lang="en-US" altLang="en-CH" sz="2800" baseline="-25000" dirty="0">
              <a:sym typeface="Wingdings" panose="05000000000000000000" pitchFamily="2" charset="2"/>
            </a:endParaRPr>
          </a:p>
        </p:txBody>
      </p:sp>
      <p:sp>
        <p:nvSpPr>
          <p:cNvPr id="10254" name="TextBox 18">
            <a:extLst>
              <a:ext uri="{FF2B5EF4-FFF2-40B4-BE49-F238E27FC236}">
                <a16:creationId xmlns:a16="http://schemas.microsoft.com/office/drawing/2014/main" id="{48A30EC4-863D-493A-B6B1-3C4C0B4A4F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8976" y="2490789"/>
            <a:ext cx="12303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CH" sz="2800"/>
              <a:t>c’</a:t>
            </a:r>
            <a:endParaRPr lang="en-US" altLang="en-CH" sz="2800" baseline="-25000">
              <a:sym typeface="Wingdings" panose="05000000000000000000" pitchFamily="2" charset="2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11F77DD-C539-47BB-A0D4-832F901B7925}"/>
              </a:ext>
            </a:extLst>
          </p:cNvPr>
          <p:cNvCxnSpPr/>
          <p:nvPr/>
        </p:nvCxnSpPr>
        <p:spPr>
          <a:xfrm>
            <a:off x="6440489" y="3825875"/>
            <a:ext cx="2905125" cy="0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6" name="TextBox 20">
            <a:extLst>
              <a:ext uri="{FF2B5EF4-FFF2-40B4-BE49-F238E27FC236}">
                <a16:creationId xmlns:a16="http://schemas.microsoft.com/office/drawing/2014/main" id="{900BF7D7-4B11-47C8-A1CE-6F1FBD9038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3251" y="3282950"/>
            <a:ext cx="14001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CH" sz="2800">
                <a:sym typeface="Wingdings" panose="05000000000000000000" pitchFamily="2" charset="2"/>
              </a:rPr>
              <a:t>z’</a:t>
            </a:r>
            <a:endParaRPr lang="en-US" altLang="en-CH" sz="2800" baseline="-25000">
              <a:sym typeface="Wingdings" panose="05000000000000000000" pitchFamily="2" charset="2"/>
            </a:endParaRPr>
          </a:p>
        </p:txBody>
      </p:sp>
      <p:sp>
        <p:nvSpPr>
          <p:cNvPr id="10257" name="TextBox 21">
            <a:extLst>
              <a:ext uri="{FF2B5EF4-FFF2-40B4-BE49-F238E27FC236}">
                <a16:creationId xmlns:a16="http://schemas.microsoft.com/office/drawing/2014/main" id="{F807D60F-8967-4A66-9DDC-430D84B981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82013" y="3959226"/>
            <a:ext cx="17002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2400" dirty="0"/>
              <a:t>Az’=</a:t>
            </a:r>
            <a:r>
              <a:rPr lang="en-US" altLang="en-CH" sz="2400" dirty="0" err="1"/>
              <a:t>tc</a:t>
            </a:r>
            <a:r>
              <a:rPr lang="en-US" altLang="en-CH" sz="2400" dirty="0"/>
              <a:t>’+w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||</a:t>
            </a:r>
            <a:r>
              <a:rPr lang="en-US" sz="2400" dirty="0"/>
              <a:t>z’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||</a:t>
            </a:r>
            <a:r>
              <a:rPr lang="en-US" sz="2400" dirty="0"/>
              <a:t> is small</a:t>
            </a:r>
            <a:endParaRPr lang="en-US" altLang="en-CH" sz="2400" dirty="0"/>
          </a:p>
        </p:txBody>
      </p:sp>
      <p:sp>
        <p:nvSpPr>
          <p:cNvPr id="10258" name="TextBox 2">
            <a:extLst>
              <a:ext uri="{FF2B5EF4-FFF2-40B4-BE49-F238E27FC236}">
                <a16:creationId xmlns:a16="http://schemas.microsoft.com/office/drawing/2014/main" id="{DCA8B1E1-16D3-4293-876C-7E8ED520D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3014" y="1778001"/>
            <a:ext cx="39973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/>
              <a:t>A successful prover must be able to answer more than one distinct challenge</a:t>
            </a:r>
          </a:p>
        </p:txBody>
      </p:sp>
      <p:sp>
        <p:nvSpPr>
          <p:cNvPr id="4" name="Left Brace 3">
            <a:extLst>
              <a:ext uri="{FF2B5EF4-FFF2-40B4-BE49-F238E27FC236}">
                <a16:creationId xmlns:a16="http://schemas.microsoft.com/office/drawing/2014/main" id="{D59EA0A2-FD12-4D81-97FD-2B276B3CEE40}"/>
              </a:ext>
            </a:extLst>
          </p:cNvPr>
          <p:cNvSpPr/>
          <p:nvPr/>
        </p:nvSpPr>
        <p:spPr>
          <a:xfrm rot="16200000">
            <a:off x="6411120" y="5263358"/>
            <a:ext cx="130175" cy="1684337"/>
          </a:xfrm>
          <a:prstGeom prst="leftBrac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60" name="TextBox 5">
            <a:extLst>
              <a:ext uri="{FF2B5EF4-FFF2-40B4-BE49-F238E27FC236}">
                <a16:creationId xmlns:a16="http://schemas.microsoft.com/office/drawing/2014/main" id="{A18A5983-834A-4852-B251-EB8172AC6B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4763" y="6291263"/>
            <a:ext cx="527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240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10261" name="TextBox 22">
            <a:extLst>
              <a:ext uri="{FF2B5EF4-FFF2-40B4-BE49-F238E27FC236}">
                <a16:creationId xmlns:a16="http://schemas.microsoft.com/office/drawing/2014/main" id="{4C69E5A6-53C9-431A-82EE-D94C7AFF53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6438" y="1311275"/>
            <a:ext cx="22415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2800" u="sng" dirty="0"/>
              <a:t>Prover:</a:t>
            </a:r>
            <a:r>
              <a:rPr lang="en-US" altLang="en-CH" sz="2800" dirty="0"/>
              <a:t> (A,</a:t>
            </a:r>
            <a:r>
              <a:rPr lang="en-US" altLang="en-CH" sz="2800" dirty="0">
                <a:solidFill>
                  <a:srgbClr val="FF0000"/>
                </a:solidFill>
              </a:rPr>
              <a:t>s</a:t>
            </a:r>
            <a:r>
              <a:rPr lang="en-US" altLang="en-CH" sz="2800" dirty="0"/>
              <a:t>)</a:t>
            </a:r>
          </a:p>
        </p:txBody>
      </p:sp>
      <p:sp>
        <p:nvSpPr>
          <p:cNvPr id="10262" name="TextBox 23">
            <a:extLst>
              <a:ext uri="{FF2B5EF4-FFF2-40B4-BE49-F238E27FC236}">
                <a16:creationId xmlns:a16="http://schemas.microsoft.com/office/drawing/2014/main" id="{D78DFE6E-3AE2-4886-8588-8CAF398404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5238" y="1311275"/>
            <a:ext cx="242411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2800" u="sng"/>
              <a:t>Extractor:</a:t>
            </a:r>
            <a:r>
              <a:rPr lang="en-US" altLang="en-CH" sz="2800"/>
              <a:t> (A,t)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7B572D3C-D1D1-4236-8DA8-521FFED73B21}"/>
              </a:ext>
            </a:extLst>
          </p:cNvPr>
          <p:cNvSpPr/>
          <p:nvPr/>
        </p:nvSpPr>
        <p:spPr>
          <a:xfrm>
            <a:off x="6183518" y="6364287"/>
            <a:ext cx="636732" cy="388937"/>
          </a:xfrm>
          <a:prstGeom prst="ellipse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F555CDB2-FC99-45A0-8A4C-25C13957D064}"/>
              </a:ext>
            </a:extLst>
          </p:cNvPr>
          <p:cNvCxnSpPr>
            <a:cxnSpLocks/>
            <a:endCxn id="23" idx="6"/>
          </p:cNvCxnSpPr>
          <p:nvPr/>
        </p:nvCxnSpPr>
        <p:spPr>
          <a:xfrm flipH="1">
            <a:off x="6820250" y="6457950"/>
            <a:ext cx="906012" cy="100806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>
            <a:extLst>
              <a:ext uri="{FF2B5EF4-FFF2-40B4-BE49-F238E27FC236}">
                <a16:creationId xmlns:a16="http://schemas.microsoft.com/office/drawing/2014/main" id="{8CC02B6C-540D-43BF-B38F-52E490694481}"/>
              </a:ext>
            </a:extLst>
          </p:cNvPr>
          <p:cNvSpPr/>
          <p:nvPr/>
        </p:nvSpPr>
        <p:spPr>
          <a:xfrm>
            <a:off x="6440489" y="5491958"/>
            <a:ext cx="1082277" cy="522287"/>
          </a:xfrm>
          <a:prstGeom prst="ellipse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51B50A07-E000-474A-9A88-F6FC3B4BD065}"/>
              </a:ext>
            </a:extLst>
          </p:cNvPr>
          <p:cNvCxnSpPr>
            <a:cxnSpLocks/>
          </p:cNvCxnSpPr>
          <p:nvPr/>
        </p:nvCxnSpPr>
        <p:spPr>
          <a:xfrm flipH="1">
            <a:off x="7447414" y="5400676"/>
            <a:ext cx="906012" cy="100806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F92F7EB7-C72E-4F4B-8062-F23182D81D68}"/>
              </a:ext>
            </a:extLst>
          </p:cNvPr>
          <p:cNvSpPr txBox="1"/>
          <p:nvPr/>
        </p:nvSpPr>
        <p:spPr>
          <a:xfrm>
            <a:off x="8353426" y="5117284"/>
            <a:ext cx="3273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may not be invertible</a:t>
            </a:r>
            <a:endParaRPr lang="en-CH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3BC7619-CC06-4B81-B024-D2D48805F708}"/>
              </a:ext>
            </a:extLst>
          </p:cNvPr>
          <p:cNvSpPr txBox="1"/>
          <p:nvPr/>
        </p:nvSpPr>
        <p:spPr>
          <a:xfrm>
            <a:off x="7726262" y="6210425"/>
            <a:ext cx="3273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not necessarily small</a:t>
            </a:r>
            <a:endParaRPr lang="en-CH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  <p:bldP spid="10246" grpId="0"/>
      <p:bldP spid="10247" grpId="0"/>
      <p:bldP spid="10249" grpId="0"/>
      <p:bldP spid="10250" grpId="0"/>
      <p:bldP spid="10251" grpId="0"/>
      <p:bldP spid="10253" grpId="0"/>
      <p:bldP spid="10254" grpId="0"/>
      <p:bldP spid="10256" grpId="0"/>
      <p:bldP spid="10257" grpId="0"/>
      <p:bldP spid="10258" grpId="0"/>
      <p:bldP spid="4" grpId="0" animBg="1"/>
      <p:bldP spid="10260" grpId="0"/>
      <p:bldP spid="10261" grpId="0"/>
      <p:bldP spid="10262" grpId="0"/>
      <p:bldP spid="23" grpId="0" animBg="1"/>
      <p:bldP spid="28" grpId="0" animBg="1"/>
      <p:bldP spid="8" grpId="0"/>
      <p:bldP spid="3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0FCF9701-4BCC-43F1-A40A-9DB3AA3A2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CH"/>
              <a:t>Let’s try the same ZK Proof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F1B3979-6DF6-4C42-8821-059A3B2860C5}"/>
              </a:ext>
            </a:extLst>
          </p:cNvPr>
          <p:cNvCxnSpPr/>
          <p:nvPr/>
        </p:nvCxnSpPr>
        <p:spPr>
          <a:xfrm>
            <a:off x="2082801" y="2249488"/>
            <a:ext cx="2905125" cy="0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F897A73-8213-4F45-86EC-FB4A49A4A00C}"/>
              </a:ext>
            </a:extLst>
          </p:cNvPr>
          <p:cNvCxnSpPr/>
          <p:nvPr/>
        </p:nvCxnSpPr>
        <p:spPr>
          <a:xfrm>
            <a:off x="2082801" y="3041650"/>
            <a:ext cx="2905125" cy="0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5" name="TextBox 8">
            <a:extLst>
              <a:ext uri="{FF2B5EF4-FFF2-40B4-BE49-F238E27FC236}">
                <a16:creationId xmlns:a16="http://schemas.microsoft.com/office/drawing/2014/main" id="{24D2BF29-6275-4F85-BF25-F14B0C9FFE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3725" y="1698626"/>
            <a:ext cx="4460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2800"/>
              <a:t>w</a:t>
            </a:r>
          </a:p>
        </p:txBody>
      </p:sp>
      <p:sp>
        <p:nvSpPr>
          <p:cNvPr id="10246" name="TextBox 9">
            <a:extLst>
              <a:ext uri="{FF2B5EF4-FFF2-40B4-BE49-F238E27FC236}">
                <a16:creationId xmlns:a16="http://schemas.microsoft.com/office/drawing/2014/main" id="{4EF8FC01-8FE1-466B-8ECB-8A0C1DAB5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4451" y="2640014"/>
            <a:ext cx="123031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2800" dirty="0"/>
              <a:t>c </a:t>
            </a:r>
            <a:r>
              <a:rPr lang="en-US" altLang="en-CH" sz="2800" dirty="0">
                <a:sym typeface="Wingdings" panose="05000000000000000000" pitchFamily="2" charset="2"/>
              </a:rPr>
              <a:t>R</a:t>
            </a:r>
            <a:endParaRPr lang="en-US" altLang="en-CH" sz="2800" baseline="-25000" dirty="0">
              <a:sym typeface="Wingdings" panose="05000000000000000000" pitchFamily="2" charset="2"/>
            </a:endParaRPr>
          </a:p>
        </p:txBody>
      </p:sp>
      <p:sp>
        <p:nvSpPr>
          <p:cNvPr id="10247" name="TextBox 10">
            <a:extLst>
              <a:ext uri="{FF2B5EF4-FFF2-40B4-BE49-F238E27FC236}">
                <a16:creationId xmlns:a16="http://schemas.microsoft.com/office/drawing/2014/main" id="{887A189D-4871-42E5-8B24-519681E5B9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5738" y="2490789"/>
            <a:ext cx="12303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CH" sz="2800"/>
              <a:t>c</a:t>
            </a:r>
            <a:endParaRPr lang="en-US" altLang="en-CH" sz="2800" baseline="-25000">
              <a:sym typeface="Wingdings" panose="05000000000000000000" pitchFamily="2" charset="2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F81FD4D-9046-43A1-997C-EC9F97DF9667}"/>
              </a:ext>
            </a:extLst>
          </p:cNvPr>
          <p:cNvCxnSpPr/>
          <p:nvPr/>
        </p:nvCxnSpPr>
        <p:spPr>
          <a:xfrm>
            <a:off x="2127251" y="3825875"/>
            <a:ext cx="2905125" cy="0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9" name="TextBox 13">
            <a:extLst>
              <a:ext uri="{FF2B5EF4-FFF2-40B4-BE49-F238E27FC236}">
                <a16:creationId xmlns:a16="http://schemas.microsoft.com/office/drawing/2014/main" id="{5C385957-3A24-4D90-AB74-818457A90E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0014" y="3282950"/>
            <a:ext cx="14001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CH" sz="2800">
                <a:sym typeface="Wingdings" panose="05000000000000000000" pitchFamily="2" charset="2"/>
              </a:rPr>
              <a:t>z</a:t>
            </a:r>
            <a:endParaRPr lang="en-US" altLang="en-CH" sz="2800" baseline="-25000">
              <a:sym typeface="Wingdings" panose="05000000000000000000" pitchFamily="2" charset="2"/>
            </a:endParaRPr>
          </a:p>
        </p:txBody>
      </p:sp>
      <p:sp>
        <p:nvSpPr>
          <p:cNvPr id="10250" name="TextBox 14">
            <a:extLst>
              <a:ext uri="{FF2B5EF4-FFF2-40B4-BE49-F238E27FC236}">
                <a16:creationId xmlns:a16="http://schemas.microsoft.com/office/drawing/2014/main" id="{B177DF2C-DB59-416F-9FBE-E993FFF5A6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8126" y="3959226"/>
            <a:ext cx="267271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2400" dirty="0"/>
              <a:t>Az = </a:t>
            </a:r>
            <a:r>
              <a:rPr lang="en-US" altLang="en-CH" sz="2400" dirty="0" err="1"/>
              <a:t>tc+w</a:t>
            </a:r>
            <a:r>
              <a:rPr lang="en-US" altLang="en-CH" sz="2400" dirty="0"/>
              <a:t> mod p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||</a:t>
            </a:r>
            <a:r>
              <a:rPr lang="en-US" sz="2400" dirty="0"/>
              <a:t>z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||</a:t>
            </a:r>
            <a:r>
              <a:rPr lang="en-US" sz="2400" dirty="0"/>
              <a:t> is small</a:t>
            </a:r>
            <a:endParaRPr lang="en-US" altLang="en-CH" sz="2400" dirty="0"/>
          </a:p>
        </p:txBody>
      </p:sp>
      <p:sp>
        <p:nvSpPr>
          <p:cNvPr id="10251" name="TextBox 15">
            <a:extLst>
              <a:ext uri="{FF2B5EF4-FFF2-40B4-BE49-F238E27FC236}">
                <a16:creationId xmlns:a16="http://schemas.microsoft.com/office/drawing/2014/main" id="{5A61C570-2B68-428D-95EE-98D407FF85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2801" y="4962526"/>
            <a:ext cx="7631113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3200" u="sng" dirty="0"/>
              <a:t>Proof of Knowledge:</a:t>
            </a:r>
          </a:p>
          <a:p>
            <a:pPr eaLnBrk="1" hangingPunct="1"/>
            <a:r>
              <a:rPr lang="en-US" altLang="en-CH" sz="3200" dirty="0"/>
              <a:t>         A(z-z’) = t(c-c’) mod p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630A193-FDBD-460E-9A65-7CE72AB6193D}"/>
              </a:ext>
            </a:extLst>
          </p:cNvPr>
          <p:cNvCxnSpPr/>
          <p:nvPr/>
        </p:nvCxnSpPr>
        <p:spPr>
          <a:xfrm>
            <a:off x="6396039" y="3041650"/>
            <a:ext cx="2905125" cy="0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3" name="TextBox 17">
            <a:extLst>
              <a:ext uri="{FF2B5EF4-FFF2-40B4-BE49-F238E27FC236}">
                <a16:creationId xmlns:a16="http://schemas.microsoft.com/office/drawing/2014/main" id="{5FC33B8B-0CC4-4814-8E04-E60118C6E8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37688" y="2640014"/>
            <a:ext cx="123031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2800" dirty="0"/>
              <a:t>c’ </a:t>
            </a:r>
            <a:r>
              <a:rPr lang="en-US" altLang="en-CH" sz="2800" dirty="0">
                <a:sym typeface="Wingdings" panose="05000000000000000000" pitchFamily="2" charset="2"/>
              </a:rPr>
              <a:t>R</a:t>
            </a:r>
            <a:endParaRPr lang="en-US" altLang="en-CH" sz="2800" baseline="-25000" dirty="0">
              <a:sym typeface="Wingdings" panose="05000000000000000000" pitchFamily="2" charset="2"/>
            </a:endParaRPr>
          </a:p>
        </p:txBody>
      </p:sp>
      <p:sp>
        <p:nvSpPr>
          <p:cNvPr id="10254" name="TextBox 18">
            <a:extLst>
              <a:ext uri="{FF2B5EF4-FFF2-40B4-BE49-F238E27FC236}">
                <a16:creationId xmlns:a16="http://schemas.microsoft.com/office/drawing/2014/main" id="{48A30EC4-863D-493A-B6B1-3C4C0B4A4F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8976" y="2490789"/>
            <a:ext cx="12303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CH" sz="2800"/>
              <a:t>c’</a:t>
            </a:r>
            <a:endParaRPr lang="en-US" altLang="en-CH" sz="2800" baseline="-25000">
              <a:sym typeface="Wingdings" panose="05000000000000000000" pitchFamily="2" charset="2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11F77DD-C539-47BB-A0D4-832F901B7925}"/>
              </a:ext>
            </a:extLst>
          </p:cNvPr>
          <p:cNvCxnSpPr/>
          <p:nvPr/>
        </p:nvCxnSpPr>
        <p:spPr>
          <a:xfrm>
            <a:off x="6440489" y="3825875"/>
            <a:ext cx="2905125" cy="0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6" name="TextBox 20">
            <a:extLst>
              <a:ext uri="{FF2B5EF4-FFF2-40B4-BE49-F238E27FC236}">
                <a16:creationId xmlns:a16="http://schemas.microsoft.com/office/drawing/2014/main" id="{900BF7D7-4B11-47C8-A1CE-6F1FBD9038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3251" y="3282950"/>
            <a:ext cx="14001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CH" sz="2800">
                <a:sym typeface="Wingdings" panose="05000000000000000000" pitchFamily="2" charset="2"/>
              </a:rPr>
              <a:t>z’</a:t>
            </a:r>
            <a:endParaRPr lang="en-US" altLang="en-CH" sz="2800" baseline="-25000">
              <a:sym typeface="Wingdings" panose="05000000000000000000" pitchFamily="2" charset="2"/>
            </a:endParaRPr>
          </a:p>
        </p:txBody>
      </p:sp>
      <p:sp>
        <p:nvSpPr>
          <p:cNvPr id="10257" name="TextBox 21">
            <a:extLst>
              <a:ext uri="{FF2B5EF4-FFF2-40B4-BE49-F238E27FC236}">
                <a16:creationId xmlns:a16="http://schemas.microsoft.com/office/drawing/2014/main" id="{F807D60F-8967-4A66-9DDC-430D84B981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82013" y="3959226"/>
            <a:ext cx="290512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2400" dirty="0"/>
              <a:t>Az’=</a:t>
            </a:r>
            <a:r>
              <a:rPr lang="en-US" altLang="en-CH" sz="2400" dirty="0" err="1"/>
              <a:t>tc</a:t>
            </a:r>
            <a:r>
              <a:rPr lang="en-US" altLang="en-CH" sz="2400" dirty="0"/>
              <a:t>’+w mod p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||</a:t>
            </a:r>
            <a:r>
              <a:rPr lang="en-US" sz="2400" dirty="0"/>
              <a:t>z’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||</a:t>
            </a:r>
            <a:r>
              <a:rPr lang="en-US" sz="2400" dirty="0"/>
              <a:t> is small</a:t>
            </a:r>
            <a:endParaRPr lang="en-US" altLang="en-CH" sz="2400" dirty="0"/>
          </a:p>
        </p:txBody>
      </p:sp>
      <p:sp>
        <p:nvSpPr>
          <p:cNvPr id="10258" name="TextBox 2">
            <a:extLst>
              <a:ext uri="{FF2B5EF4-FFF2-40B4-BE49-F238E27FC236}">
                <a16:creationId xmlns:a16="http://schemas.microsoft.com/office/drawing/2014/main" id="{DCA8B1E1-16D3-4293-876C-7E8ED520D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3014" y="1778001"/>
            <a:ext cx="39973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/>
              <a:t>A successful prover must be able to answer more than one distinct challenge</a:t>
            </a:r>
          </a:p>
        </p:txBody>
      </p:sp>
      <p:sp>
        <p:nvSpPr>
          <p:cNvPr id="10261" name="TextBox 22">
            <a:extLst>
              <a:ext uri="{FF2B5EF4-FFF2-40B4-BE49-F238E27FC236}">
                <a16:creationId xmlns:a16="http://schemas.microsoft.com/office/drawing/2014/main" id="{4C69E5A6-53C9-431A-82EE-D94C7AFF53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6438" y="1311275"/>
            <a:ext cx="22415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2800" u="sng" dirty="0"/>
              <a:t>Prover:</a:t>
            </a:r>
            <a:r>
              <a:rPr lang="en-US" altLang="en-CH" sz="2800" dirty="0"/>
              <a:t> (A,</a:t>
            </a:r>
            <a:r>
              <a:rPr lang="en-US" altLang="en-CH" sz="2800" dirty="0">
                <a:solidFill>
                  <a:srgbClr val="FF0000"/>
                </a:solidFill>
              </a:rPr>
              <a:t>s</a:t>
            </a:r>
            <a:r>
              <a:rPr lang="en-US" altLang="en-CH" sz="2800" dirty="0"/>
              <a:t>)</a:t>
            </a:r>
          </a:p>
        </p:txBody>
      </p:sp>
      <p:sp>
        <p:nvSpPr>
          <p:cNvPr id="10262" name="TextBox 23">
            <a:extLst>
              <a:ext uri="{FF2B5EF4-FFF2-40B4-BE49-F238E27FC236}">
                <a16:creationId xmlns:a16="http://schemas.microsoft.com/office/drawing/2014/main" id="{D78DFE6E-3AE2-4886-8588-8CAF398404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5238" y="1311275"/>
            <a:ext cx="242411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CH" sz="2800" u="sng"/>
              <a:t>Extractor:</a:t>
            </a:r>
            <a:r>
              <a:rPr lang="en-US" altLang="en-CH" sz="2800"/>
              <a:t> (A,t)</a:t>
            </a:r>
          </a:p>
        </p:txBody>
      </p:sp>
      <p:sp>
        <p:nvSpPr>
          <p:cNvPr id="2" name="Left Brace 1">
            <a:extLst>
              <a:ext uri="{FF2B5EF4-FFF2-40B4-BE49-F238E27FC236}">
                <a16:creationId xmlns:a16="http://schemas.microsoft.com/office/drawing/2014/main" id="{FFFE46AA-B959-4A3B-999F-9191F063395A}"/>
              </a:ext>
            </a:extLst>
          </p:cNvPr>
          <p:cNvSpPr/>
          <p:nvPr/>
        </p:nvSpPr>
        <p:spPr>
          <a:xfrm rot="16200000">
            <a:off x="3502492" y="5718130"/>
            <a:ext cx="302703" cy="788565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H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4" name="Left Brace 23">
            <a:extLst>
              <a:ext uri="{FF2B5EF4-FFF2-40B4-BE49-F238E27FC236}">
                <a16:creationId xmlns:a16="http://schemas.microsoft.com/office/drawing/2014/main" id="{960EB6FE-5B31-4397-B0D3-B1CD42ACE205}"/>
              </a:ext>
            </a:extLst>
          </p:cNvPr>
          <p:cNvSpPr/>
          <p:nvPr/>
        </p:nvSpPr>
        <p:spPr>
          <a:xfrm rot="16200000">
            <a:off x="4836574" y="5700129"/>
            <a:ext cx="302703" cy="788565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H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9FDF2F3-402F-4F52-A756-26BD5F87B93B}"/>
              </a:ext>
            </a:extLst>
          </p:cNvPr>
          <p:cNvSpPr txBox="1"/>
          <p:nvPr/>
        </p:nvSpPr>
        <p:spPr>
          <a:xfrm>
            <a:off x="3818840" y="6263764"/>
            <a:ext cx="14060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small</a:t>
            </a:r>
            <a:endParaRPr lang="en-CH" sz="2800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D577A64-328B-4813-9E3B-B702B1A9FA25}"/>
              </a:ext>
            </a:extLst>
          </p:cNvPr>
          <p:cNvSpPr txBox="1"/>
          <p:nvPr/>
        </p:nvSpPr>
        <p:spPr>
          <a:xfrm>
            <a:off x="7735728" y="6133455"/>
            <a:ext cx="45599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Still a meaningful extraction</a:t>
            </a:r>
            <a:endParaRPr lang="en-CH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7356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40AD8-CCD0-4026-9E7B-67A2F4BE2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Practical Zero-Knowledge Proofs</a:t>
            </a:r>
            <a:endParaRPr lang="en-CH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B4BE5A1-45A6-446A-A871-C518FF479D80}"/>
              </a:ext>
            </a:extLst>
          </p:cNvPr>
          <p:cNvSpPr/>
          <p:nvPr/>
        </p:nvSpPr>
        <p:spPr>
          <a:xfrm>
            <a:off x="268446" y="1627463"/>
            <a:ext cx="2172749" cy="22146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Approximate Proofs.</a:t>
            </a:r>
          </a:p>
          <a:p>
            <a:pPr algn="ctr"/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Given: </a:t>
            </a:r>
            <a:r>
              <a:rPr lang="en-US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As=t</a:t>
            </a:r>
          </a:p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Prove knowledge of: small </a:t>
            </a:r>
            <a:r>
              <a:rPr lang="en-US" b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s’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</a:t>
            </a:r>
            <a:r>
              <a:rPr lang="en-US" b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such that </a:t>
            </a:r>
            <a:r>
              <a:rPr lang="en-US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As’=</a:t>
            </a:r>
            <a:r>
              <a:rPr lang="en-US" b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tc</a:t>
            </a:r>
            <a:endParaRPr lang="en-US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[L ‘09]</a:t>
            </a:r>
            <a:endParaRPr lang="en-CH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1EDCC8F-0B1E-4ABD-9051-15CF2EF9D7A8}"/>
              </a:ext>
            </a:extLst>
          </p:cNvPr>
          <p:cNvSpPr/>
          <p:nvPr/>
        </p:nvSpPr>
        <p:spPr>
          <a:xfrm>
            <a:off x="212240" y="4841675"/>
            <a:ext cx="2172749" cy="17141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Fiat-Shamir </a:t>
            </a:r>
          </a:p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Digital Signatures.</a:t>
            </a:r>
          </a:p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(i.e.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Dilithium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4CBC4180-6E6D-4474-AF8F-2A547F270183}"/>
              </a:ext>
            </a:extLst>
          </p:cNvPr>
          <p:cNvSpPr/>
          <p:nvPr/>
        </p:nvSpPr>
        <p:spPr>
          <a:xfrm rot="5400000">
            <a:off x="940226" y="4182777"/>
            <a:ext cx="622693" cy="2484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CA022FC3-EE86-42A1-A663-69D25E2065B0}"/>
              </a:ext>
            </a:extLst>
          </p:cNvPr>
          <p:cNvSpPr/>
          <p:nvPr/>
        </p:nvSpPr>
        <p:spPr>
          <a:xfrm>
            <a:off x="2693109" y="2676087"/>
            <a:ext cx="876160" cy="2801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7F92FB2-DB3C-476E-9B9A-1271586E9FED}"/>
              </a:ext>
            </a:extLst>
          </p:cNvPr>
          <p:cNvSpPr/>
          <p:nvPr/>
        </p:nvSpPr>
        <p:spPr>
          <a:xfrm>
            <a:off x="3745682" y="1627463"/>
            <a:ext cx="2487338" cy="22146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Commitment Scheme to vectors of messages in R with linear (over R) proofs</a:t>
            </a:r>
          </a:p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[BDLOP]</a:t>
            </a:r>
            <a:endParaRPr lang="en-CH" dirty="0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7A4E661A-BCBF-4819-B548-7A98715E2071}"/>
              </a:ext>
            </a:extLst>
          </p:cNvPr>
          <p:cNvSpPr/>
          <p:nvPr/>
        </p:nvSpPr>
        <p:spPr>
          <a:xfrm>
            <a:off x="6409677" y="2726421"/>
            <a:ext cx="731754" cy="2801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AFC3F10-0F0D-44BE-9F92-25C31782BAD7}"/>
              </a:ext>
            </a:extLst>
          </p:cNvPr>
          <p:cNvSpPr/>
          <p:nvPr/>
        </p:nvSpPr>
        <p:spPr>
          <a:xfrm>
            <a:off x="3577902" y="4579171"/>
            <a:ext cx="2238464" cy="22146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Exact Proofs.</a:t>
            </a:r>
          </a:p>
          <a:p>
            <a:pPr algn="ctr"/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Given: </a:t>
            </a:r>
            <a:r>
              <a:rPr lang="en-US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A, As=t</a:t>
            </a:r>
          </a:p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Prove knowledge of: </a:t>
            </a:r>
          </a:p>
          <a:p>
            <a:pPr algn="ctr"/>
            <a:r>
              <a:rPr lang="en-US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such that </a:t>
            </a:r>
            <a:r>
              <a:rPr lang="en-US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As=t</a:t>
            </a: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263C01F6-F682-4D53-A366-71E5EF6C5A87}"/>
              </a:ext>
            </a:extLst>
          </p:cNvPr>
          <p:cNvSpPr/>
          <p:nvPr/>
        </p:nvSpPr>
        <p:spPr>
          <a:xfrm rot="5400000">
            <a:off x="3961062" y="4068711"/>
            <a:ext cx="472911" cy="2484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435A96F-0A3B-4228-8474-1E71F62E239D}"/>
              </a:ext>
            </a:extLst>
          </p:cNvPr>
          <p:cNvSpPr/>
          <p:nvPr/>
        </p:nvSpPr>
        <p:spPr>
          <a:xfrm>
            <a:off x="7226700" y="1818246"/>
            <a:ext cx="1757740" cy="189635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Multiplicative Proofs for [BDLOP]</a:t>
            </a:r>
            <a:endParaRPr lang="en-CH" dirty="0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51ADEAEE-9A48-4F4B-AE10-341120461C31}"/>
              </a:ext>
            </a:extLst>
          </p:cNvPr>
          <p:cNvSpPr/>
          <p:nvPr/>
        </p:nvSpPr>
        <p:spPr>
          <a:xfrm rot="10800000">
            <a:off x="6005605" y="5582481"/>
            <a:ext cx="757809" cy="2801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1E0B2FA-BF37-41C8-B485-52E216C38A81}"/>
              </a:ext>
            </a:extLst>
          </p:cNvPr>
          <p:cNvSpPr/>
          <p:nvPr/>
        </p:nvSpPr>
        <p:spPr>
          <a:xfrm>
            <a:off x="6873850" y="4659471"/>
            <a:ext cx="2318093" cy="189635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“Unstructured Proofs” (i.e. proofs over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Z</a:t>
            </a:r>
            <a:r>
              <a:rPr lang="en-US" baseline="-25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for [BDLOP]</a:t>
            </a:r>
            <a:endParaRPr lang="en-CH" dirty="0"/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29723C71-0E06-4E83-AA81-C2386F06D8F1}"/>
              </a:ext>
            </a:extLst>
          </p:cNvPr>
          <p:cNvSpPr/>
          <p:nvPr/>
        </p:nvSpPr>
        <p:spPr>
          <a:xfrm rot="5400000">
            <a:off x="7791105" y="4068711"/>
            <a:ext cx="628927" cy="2484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C8AB4A96-0A4B-4BAF-9093-16F5048BC782}"/>
              </a:ext>
            </a:extLst>
          </p:cNvPr>
          <p:cNvSpPr/>
          <p:nvPr/>
        </p:nvSpPr>
        <p:spPr>
          <a:xfrm rot="19777794">
            <a:off x="9262519" y="5080746"/>
            <a:ext cx="641653" cy="2801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FB7B07E-1615-4AF9-AE87-D77885510B00}"/>
              </a:ext>
            </a:extLst>
          </p:cNvPr>
          <p:cNvSpPr/>
          <p:nvPr/>
        </p:nvSpPr>
        <p:spPr>
          <a:xfrm>
            <a:off x="9936987" y="3286090"/>
            <a:ext cx="2004962" cy="189635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Proofs of Integer Relations (e.g. addition, multiplication)</a:t>
            </a:r>
            <a:endParaRPr lang="en-CH" dirty="0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E260D625-ED16-497B-9326-142E1C721FDB}"/>
              </a:ext>
            </a:extLst>
          </p:cNvPr>
          <p:cNvSpPr/>
          <p:nvPr/>
        </p:nvSpPr>
        <p:spPr>
          <a:xfrm rot="1889657">
            <a:off x="9132427" y="3075329"/>
            <a:ext cx="706534" cy="2801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7DC340B-63AF-42C0-881F-D6D593C38B5E}"/>
              </a:ext>
            </a:extLst>
          </p:cNvPr>
          <p:cNvSpPr txBox="1"/>
          <p:nvPr/>
        </p:nvSpPr>
        <p:spPr>
          <a:xfrm>
            <a:off x="4259508" y="3941662"/>
            <a:ext cx="22637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[YAZXYW ‘19, BLS ‘19]</a:t>
            </a:r>
            <a:endParaRPr lang="en-CH" dirty="0"/>
          </a:p>
          <a:p>
            <a:endParaRPr lang="en-CH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3459426-0CDB-4579-B2A5-DC06B5AE1D41}"/>
              </a:ext>
            </a:extLst>
          </p:cNvPr>
          <p:cNvSpPr txBox="1"/>
          <p:nvPr/>
        </p:nvSpPr>
        <p:spPr>
          <a:xfrm>
            <a:off x="2441195" y="2278829"/>
            <a:ext cx="1304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[BDLOP ‘18]</a:t>
            </a:r>
            <a:endParaRPr lang="en-CH" dirty="0"/>
          </a:p>
          <a:p>
            <a:endParaRPr lang="en-CH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57013C5-324E-40D6-B0FE-ADC7DFC0B5E3}"/>
              </a:ext>
            </a:extLst>
          </p:cNvPr>
          <p:cNvSpPr txBox="1"/>
          <p:nvPr/>
        </p:nvSpPr>
        <p:spPr>
          <a:xfrm>
            <a:off x="1462426" y="3932841"/>
            <a:ext cx="18583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[L ‘09, L ’12, DDLL ‘13,BG ’14, … ]</a:t>
            </a:r>
          </a:p>
          <a:p>
            <a:endParaRPr lang="en-CH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65E6BF1-6FFC-4D05-B372-8DE8D3350DB1}"/>
              </a:ext>
            </a:extLst>
          </p:cNvPr>
          <p:cNvSpPr txBox="1"/>
          <p:nvPr/>
        </p:nvSpPr>
        <p:spPr>
          <a:xfrm>
            <a:off x="6110138" y="2046986"/>
            <a:ext cx="12394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[EZSLL ‘19]</a:t>
            </a:r>
          </a:p>
          <a:p>
            <a:pPr algn="ctr"/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[ALS ‘20]</a:t>
            </a:r>
          </a:p>
          <a:p>
            <a:pPr algn="ctr"/>
            <a:endParaRPr lang="en-CH" dirty="0"/>
          </a:p>
          <a:p>
            <a:pPr algn="ctr"/>
            <a:endParaRPr lang="en-CH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2C42249-617F-46A9-A328-C56F0BA5FB36}"/>
              </a:ext>
            </a:extLst>
          </p:cNvPr>
          <p:cNvSpPr txBox="1"/>
          <p:nvPr/>
        </p:nvSpPr>
        <p:spPr>
          <a:xfrm>
            <a:off x="9017995" y="3946454"/>
            <a:ext cx="1130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[LNS ‘20]</a:t>
            </a:r>
            <a:endParaRPr lang="en-CH" dirty="0"/>
          </a:p>
          <a:p>
            <a:endParaRPr lang="en-CH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A7DEF18-6ED1-4398-90B7-DE88D6B912BF}"/>
              </a:ext>
            </a:extLst>
          </p:cNvPr>
          <p:cNvSpPr txBox="1"/>
          <p:nvPr/>
        </p:nvSpPr>
        <p:spPr>
          <a:xfrm>
            <a:off x="7073780" y="3958083"/>
            <a:ext cx="1130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[ENS ‘20]</a:t>
            </a:r>
            <a:endParaRPr lang="en-CH" dirty="0"/>
          </a:p>
          <a:p>
            <a:endParaRPr lang="en-CH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BC1E0F2-379F-458D-BB0F-713D31F17DD5}"/>
              </a:ext>
            </a:extLst>
          </p:cNvPr>
          <p:cNvSpPr txBox="1"/>
          <p:nvPr/>
        </p:nvSpPr>
        <p:spPr>
          <a:xfrm>
            <a:off x="5925499" y="5138050"/>
            <a:ext cx="10837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[ENS ‘20]</a:t>
            </a:r>
            <a:endParaRPr lang="en-CH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A5FB08-584C-489C-ADF2-268719770F6E}"/>
              </a:ext>
            </a:extLst>
          </p:cNvPr>
          <p:cNvSpPr txBox="1"/>
          <p:nvPr/>
        </p:nvSpPr>
        <p:spPr>
          <a:xfrm>
            <a:off x="4321742" y="4245726"/>
            <a:ext cx="2791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(300KB for some instance)</a:t>
            </a:r>
            <a:endParaRPr lang="en-CH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AAB4590-58D4-4ED9-8637-196A910AFFE8}"/>
              </a:ext>
            </a:extLst>
          </p:cNvPr>
          <p:cNvSpPr txBox="1"/>
          <p:nvPr/>
        </p:nvSpPr>
        <p:spPr>
          <a:xfrm>
            <a:off x="5542621" y="5862660"/>
            <a:ext cx="15311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	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(50KB)</a:t>
            </a:r>
            <a:endParaRPr lang="en-CH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73E6B7B-6525-4A9F-B82C-ABD7315046A9}"/>
              </a:ext>
            </a:extLst>
          </p:cNvPr>
          <p:cNvSpPr txBox="1"/>
          <p:nvPr/>
        </p:nvSpPr>
        <p:spPr>
          <a:xfrm>
            <a:off x="113624" y="4534294"/>
            <a:ext cx="25891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(3KB for 128-bit security)</a:t>
            </a:r>
            <a:endParaRPr lang="en-CH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07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0" grpId="0"/>
      <p:bldP spid="21" grpId="0"/>
      <p:bldP spid="22" grpId="0"/>
      <p:bldP spid="23" grpId="0"/>
      <p:bldP spid="24" grpId="0"/>
      <p:bldP spid="25" grpId="0"/>
      <p:bldP spid="3" grpId="0"/>
      <p:bldP spid="26" grpId="0"/>
      <p:bldP spid="2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68AAC-E1B2-4D88-B5A2-0B8D37338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Application Example</a:t>
            </a:r>
            <a:endParaRPr lang="en-C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19D3FC-092C-45B8-8B8D-A81673334D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697" y="1892737"/>
            <a:ext cx="5767873" cy="8169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Commit-and-prove schemes: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BF17CAD-0D31-45C1-A882-AE21F95991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1541839"/>
              </p:ext>
            </p:extLst>
          </p:nvPr>
        </p:nvGraphicFramePr>
        <p:xfrm>
          <a:off x="620785" y="3157221"/>
          <a:ext cx="10900795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61527">
                  <a:extLst>
                    <a:ext uri="{9D8B030D-6E8A-4147-A177-3AD203B41FA5}">
                      <a16:colId xmlns:a16="http://schemas.microsoft.com/office/drawing/2014/main" val="3882026674"/>
                    </a:ext>
                  </a:extLst>
                </a:gridCol>
                <a:gridCol w="2214693">
                  <a:extLst>
                    <a:ext uri="{9D8B030D-6E8A-4147-A177-3AD203B41FA5}">
                      <a16:colId xmlns:a16="http://schemas.microsoft.com/office/drawing/2014/main" val="3832827898"/>
                    </a:ext>
                  </a:extLst>
                </a:gridCol>
                <a:gridCol w="1924575">
                  <a:extLst>
                    <a:ext uri="{9D8B030D-6E8A-4147-A177-3AD203B41FA5}">
                      <a16:colId xmlns:a16="http://schemas.microsoft.com/office/drawing/2014/main" val="26103718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Commit to three 32-bit integers A, B,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Proof time</a:t>
                      </a:r>
                      <a:endParaRPr lang="en-CH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Proof size</a:t>
                      </a:r>
                      <a:endParaRPr lang="en-CH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3824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&amp; Prove that A + B = C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&lt; 3 </a:t>
                      </a:r>
                      <a:r>
                        <a:rPr lang="en-US" sz="2800" dirty="0" err="1"/>
                        <a:t>ms</a:t>
                      </a:r>
                      <a:r>
                        <a:rPr lang="en-US" sz="2800" dirty="0"/>
                        <a:t> </a:t>
                      </a:r>
                      <a:endParaRPr lang="en-CH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11 KB</a:t>
                      </a:r>
                      <a:endParaRPr lang="en-CH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5409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&amp; Prove that A * B =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&lt; 3 </a:t>
                      </a:r>
                      <a:r>
                        <a:rPr lang="en-US" sz="2800" dirty="0" err="1"/>
                        <a:t>ms</a:t>
                      </a:r>
                      <a:endParaRPr lang="en-CH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15 KB</a:t>
                      </a:r>
                      <a:endParaRPr lang="en-CH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09295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1159EFD-A786-429C-B6AA-0DFE1C19D6E9}"/>
              </a:ext>
            </a:extLst>
          </p:cNvPr>
          <p:cNvSpPr txBox="1"/>
          <p:nvPr/>
        </p:nvSpPr>
        <p:spPr>
          <a:xfrm>
            <a:off x="906011" y="5662569"/>
            <a:ext cx="106742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Recall: </a:t>
            </a:r>
            <a:r>
              <a:rPr lang="en-US" sz="2400" dirty="0" err="1"/>
              <a:t>Ligero</a:t>
            </a:r>
            <a:r>
              <a:rPr lang="en-US" sz="2400" dirty="0"/>
              <a:t> and Aurora require a few hundred </a:t>
            </a:r>
            <a:r>
              <a:rPr lang="en-US" sz="2400" dirty="0" err="1"/>
              <a:t>ms</a:t>
            </a:r>
            <a:r>
              <a:rPr lang="en-US" sz="2400" dirty="0"/>
              <a:t> just to prove a commitment</a:t>
            </a:r>
          </a:p>
          <a:p>
            <a:r>
              <a:rPr lang="en-US" sz="2400"/>
              <a:t>but ... </a:t>
            </a:r>
            <a:r>
              <a:rPr lang="en-US" sz="2400" dirty="0"/>
              <a:t>our commitment sizes grow linearly, whereas </a:t>
            </a:r>
            <a:r>
              <a:rPr lang="en-US" sz="2400" dirty="0" err="1"/>
              <a:t>Ligero</a:t>
            </a:r>
            <a:r>
              <a:rPr lang="en-US" sz="2400" dirty="0"/>
              <a:t> / Aurora are sublinear</a:t>
            </a:r>
            <a:endParaRPr lang="en-CH" sz="2400" dirty="0"/>
          </a:p>
        </p:txBody>
      </p:sp>
    </p:spTree>
    <p:extLst>
      <p:ext uri="{BB962C8B-B14F-4D97-AF65-F5344CB8AC3E}">
        <p14:creationId xmlns:p14="http://schemas.microsoft.com/office/powerpoint/2010/main" val="2147333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6DA7F84-8057-43F2-BFA7-D3174A9F6DFD}"/>
              </a:ext>
            </a:extLst>
          </p:cNvPr>
          <p:cNvSpPr/>
          <p:nvPr/>
        </p:nvSpPr>
        <p:spPr>
          <a:xfrm>
            <a:off x="394282" y="1140900"/>
            <a:ext cx="3246540" cy="62917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Make quantum computers good for something</a:t>
            </a:r>
            <a:endParaRPr lang="en-CH" dirty="0">
              <a:solidFill>
                <a:sysClr val="windowText" lastClr="000000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BAA24B3-AD3D-406F-B53A-C4C2CD68E1D9}"/>
              </a:ext>
            </a:extLst>
          </p:cNvPr>
          <p:cNvSpPr/>
          <p:nvPr/>
        </p:nvSpPr>
        <p:spPr>
          <a:xfrm>
            <a:off x="4187505" y="1140901"/>
            <a:ext cx="3362587" cy="62917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Reduce errors, increase qubits</a:t>
            </a:r>
            <a:endParaRPr lang="en-CH" dirty="0">
              <a:solidFill>
                <a:sysClr val="windowText" lastClr="000000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BFDD9BB-DF2A-4905-888E-EB63000744FA}"/>
              </a:ext>
            </a:extLst>
          </p:cNvPr>
          <p:cNvSpPr/>
          <p:nvPr/>
        </p:nvSpPr>
        <p:spPr>
          <a:xfrm>
            <a:off x="8105163" y="1140900"/>
            <a:ext cx="3169640" cy="629171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Keep improving it (a la new Moore’s Law)</a:t>
            </a:r>
            <a:endParaRPr lang="en-CH" dirty="0">
              <a:solidFill>
                <a:sysClr val="windowText" lastClr="000000"/>
              </a:solidFill>
            </a:endParaRPr>
          </a:p>
        </p:txBody>
      </p:sp>
      <p:sp>
        <p:nvSpPr>
          <p:cNvPr id="11" name="Arrow: Up 10">
            <a:extLst>
              <a:ext uri="{FF2B5EF4-FFF2-40B4-BE49-F238E27FC236}">
                <a16:creationId xmlns:a16="http://schemas.microsoft.com/office/drawing/2014/main" id="{DEE93864-0E05-487D-8AFB-E42AFFB70F8C}"/>
              </a:ext>
            </a:extLst>
          </p:cNvPr>
          <p:cNvSpPr/>
          <p:nvPr/>
        </p:nvSpPr>
        <p:spPr>
          <a:xfrm>
            <a:off x="3749880" y="1770071"/>
            <a:ext cx="335559" cy="119962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13" name="Arrow: Up 12">
            <a:extLst>
              <a:ext uri="{FF2B5EF4-FFF2-40B4-BE49-F238E27FC236}">
                <a16:creationId xmlns:a16="http://schemas.microsoft.com/office/drawing/2014/main" id="{62DE5D35-E760-4D6B-8431-9AD10AC6BF50}"/>
              </a:ext>
            </a:extLst>
          </p:cNvPr>
          <p:cNvSpPr/>
          <p:nvPr/>
        </p:nvSpPr>
        <p:spPr>
          <a:xfrm>
            <a:off x="7659848" y="1770071"/>
            <a:ext cx="335559" cy="119962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5DE1212-2C2F-40E4-96BA-04C2AA5751BF}"/>
              </a:ext>
            </a:extLst>
          </p:cNvPr>
          <p:cNvSpPr txBox="1"/>
          <p:nvPr/>
        </p:nvSpPr>
        <p:spPr>
          <a:xfrm>
            <a:off x="6753138" y="3087143"/>
            <a:ext cx="24495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Shor’s algorithm breaks 256-bit ECC crypto</a:t>
            </a:r>
            <a:endParaRPr lang="en-CH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B51C94A-A32D-4D0C-BC31-3303C866BB02}"/>
              </a:ext>
            </a:extLst>
          </p:cNvPr>
          <p:cNvSpPr txBox="1"/>
          <p:nvPr/>
        </p:nvSpPr>
        <p:spPr>
          <a:xfrm>
            <a:off x="2105637" y="3087143"/>
            <a:ext cx="3624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“Quantum Supremacy”</a:t>
            </a:r>
            <a:endParaRPr lang="en-CH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AC99F7E-2628-42DC-BC27-F3BEE95005BF}"/>
              </a:ext>
            </a:extLst>
          </p:cNvPr>
          <p:cNvSpPr txBox="1"/>
          <p:nvPr/>
        </p:nvSpPr>
        <p:spPr>
          <a:xfrm>
            <a:off x="251669" y="3623906"/>
            <a:ext cx="64259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Goal: Prevent the “store now, decrypt later attack”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B5B5975-4110-4978-A3A4-DA3B28535EA9}"/>
              </a:ext>
            </a:extLst>
          </p:cNvPr>
          <p:cNvSpPr txBox="1"/>
          <p:nvPr/>
        </p:nvSpPr>
        <p:spPr>
          <a:xfrm>
            <a:off x="956344" y="4286767"/>
            <a:ext cx="1082529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f(x) = y where f is a quantum-safe 1-way function  (or e.g. f is a commitment / encryption scheme)</a:t>
            </a:r>
          </a:p>
          <a:p>
            <a:endParaRPr lang="en-US" dirty="0"/>
          </a:p>
          <a:p>
            <a:r>
              <a:rPr lang="en-US" dirty="0" err="1"/>
              <a:t>ZKPoK</a:t>
            </a:r>
            <a:r>
              <a:rPr lang="en-US" dirty="0"/>
              <a:t> of x is: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Complete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Sound based on a </a:t>
            </a:r>
            <a:r>
              <a:rPr lang="en-US" b="1" dirty="0"/>
              <a:t>classical assumption </a:t>
            </a:r>
            <a:r>
              <a:rPr lang="en-US" dirty="0"/>
              <a:t>(classical soundness)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Statistically-hiding (i.e. information-theoretically zero-knowledge)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2C1EFB0-313E-4710-B98E-6138A7C4A40B}"/>
              </a:ext>
            </a:extLst>
          </p:cNvPr>
          <p:cNvSpPr txBox="1"/>
          <p:nvPr/>
        </p:nvSpPr>
        <p:spPr>
          <a:xfrm>
            <a:off x="729842" y="1954635"/>
            <a:ext cx="24495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00B050"/>
                </a:solidFill>
              </a:rPr>
              <a:t>Complete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00B050"/>
                </a:solidFill>
              </a:rPr>
              <a:t>Sound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00B050"/>
                </a:solidFill>
              </a:rPr>
              <a:t>Zero-Knowledge</a:t>
            </a:r>
            <a:endParaRPr lang="en-CH" dirty="0">
              <a:solidFill>
                <a:srgbClr val="00B050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AD5B062-53D0-4406-B660-0E1289CDED0A}"/>
              </a:ext>
            </a:extLst>
          </p:cNvPr>
          <p:cNvSpPr txBox="1"/>
          <p:nvPr/>
        </p:nvSpPr>
        <p:spPr>
          <a:xfrm>
            <a:off x="4871207" y="1901949"/>
            <a:ext cx="24495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00B050"/>
                </a:solidFill>
              </a:rPr>
              <a:t>Complete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00B050"/>
                </a:solidFill>
              </a:rPr>
              <a:t>Sound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00B050"/>
                </a:solidFill>
              </a:rPr>
              <a:t>Zero-Knowledge</a:t>
            </a:r>
            <a:endParaRPr lang="en-CH" dirty="0">
              <a:solidFill>
                <a:srgbClr val="00B05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A30AE6A-0FFF-4D75-AF4D-2173B73A37D6}"/>
              </a:ext>
            </a:extLst>
          </p:cNvPr>
          <p:cNvSpPr txBox="1"/>
          <p:nvPr/>
        </p:nvSpPr>
        <p:spPr>
          <a:xfrm>
            <a:off x="8170877" y="1901949"/>
            <a:ext cx="40211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00B050"/>
                </a:solidFill>
              </a:rPr>
              <a:t>Complete</a:t>
            </a:r>
          </a:p>
          <a:p>
            <a:pPr marL="342900" indent="-342900">
              <a:buFont typeface="Calibri" panose="020F0502020204030204" pitchFamily="34" charset="0"/>
              <a:buChar char="X"/>
            </a:pPr>
            <a:r>
              <a:rPr lang="en-US" dirty="0">
                <a:solidFill>
                  <a:srgbClr val="FF0000"/>
                </a:solidFill>
              </a:rPr>
              <a:t>Sound (but could be if proof is timed)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00B050"/>
                </a:solidFill>
              </a:rPr>
              <a:t>Zero-Knowledge</a:t>
            </a:r>
            <a:endParaRPr lang="en-CH" dirty="0">
              <a:solidFill>
                <a:srgbClr val="00B050"/>
              </a:solidFill>
            </a:endParaRP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F9F4A59E-1539-4494-A2E4-DFD19F499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-82150"/>
            <a:ext cx="10515600" cy="1325563"/>
          </a:xfrm>
        </p:spPr>
        <p:txBody>
          <a:bodyPr/>
          <a:lstStyle/>
          <a:p>
            <a:r>
              <a:rPr lang="en-US" dirty="0"/>
              <a:t>A Middle-Ground Between Classical and Quantum-Safe? </a:t>
            </a:r>
            <a:endParaRPr lang="en-CH" b="0" i="1" dirty="0"/>
          </a:p>
        </p:txBody>
      </p:sp>
    </p:spTree>
    <p:extLst>
      <p:ext uri="{BB962C8B-B14F-4D97-AF65-F5344CB8AC3E}">
        <p14:creationId xmlns:p14="http://schemas.microsoft.com/office/powerpoint/2010/main" val="3556061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  <p:bldP spid="24" grpId="0"/>
      <p:bldP spid="2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70CBC-3B2D-4830-A890-F1055E46C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Middle-Ground Example [DLS ‘19]</a:t>
            </a:r>
            <a:endParaRPr lang="en-CH" b="0" i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96D4F5-AC15-42E1-95D5-C046EB7149D6}"/>
              </a:ext>
            </a:extLst>
          </p:cNvPr>
          <p:cNvSpPr/>
          <p:nvPr/>
        </p:nvSpPr>
        <p:spPr>
          <a:xfrm>
            <a:off x="302004" y="2239861"/>
            <a:ext cx="1761688" cy="7885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en-CH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EC9D35-FFA4-4C09-8708-9B6EA8A7740A}"/>
              </a:ext>
            </a:extLst>
          </p:cNvPr>
          <p:cNvSpPr/>
          <p:nvPr/>
        </p:nvSpPr>
        <p:spPr>
          <a:xfrm>
            <a:off x="2181138" y="2239861"/>
            <a:ext cx="209724" cy="1602297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</a:t>
            </a:r>
            <a:endParaRPr lang="en-CH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9C1FCC7-5AC6-4760-A609-541961C102FC}"/>
              </a:ext>
            </a:extLst>
          </p:cNvPr>
          <p:cNvSpPr/>
          <p:nvPr/>
        </p:nvSpPr>
        <p:spPr>
          <a:xfrm>
            <a:off x="2868338" y="2239861"/>
            <a:ext cx="209724" cy="7885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</a:t>
            </a:r>
            <a:endParaRPr lang="en-CH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DB7B160-1522-42BF-8F2B-6637C1C60984}"/>
              </a:ext>
            </a:extLst>
          </p:cNvPr>
          <p:cNvSpPr txBox="1"/>
          <p:nvPr/>
        </p:nvSpPr>
        <p:spPr>
          <a:xfrm>
            <a:off x="2441197" y="2340527"/>
            <a:ext cx="3523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=</a:t>
            </a:r>
            <a:endParaRPr lang="en-CH" sz="32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49DFE7D-2DA9-46DB-9791-BAD2DE7DA428}"/>
              </a:ext>
            </a:extLst>
          </p:cNvPr>
          <p:cNvSpPr/>
          <p:nvPr/>
        </p:nvSpPr>
        <p:spPr>
          <a:xfrm>
            <a:off x="6076079" y="2206305"/>
            <a:ext cx="1761688" cy="7885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en-CH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EA1C1F-AE5C-446F-9F7E-9A692D91C81F}"/>
              </a:ext>
            </a:extLst>
          </p:cNvPr>
          <p:cNvSpPr/>
          <p:nvPr/>
        </p:nvSpPr>
        <p:spPr>
          <a:xfrm>
            <a:off x="8465892" y="2206305"/>
            <a:ext cx="209724" cy="1602297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</a:t>
            </a:r>
            <a:endParaRPr lang="en-CH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5551228-AE12-4EF0-AB0C-91B0A02AB89A}"/>
              </a:ext>
            </a:extLst>
          </p:cNvPr>
          <p:cNvSpPr/>
          <p:nvPr/>
        </p:nvSpPr>
        <p:spPr>
          <a:xfrm>
            <a:off x="9153092" y="2206305"/>
            <a:ext cx="209724" cy="7885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</a:t>
            </a:r>
            <a:endParaRPr lang="en-CH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E71C854-4365-42B5-9291-A8B39AAE8157}"/>
              </a:ext>
            </a:extLst>
          </p:cNvPr>
          <p:cNvSpPr txBox="1"/>
          <p:nvPr/>
        </p:nvSpPr>
        <p:spPr>
          <a:xfrm>
            <a:off x="8725951" y="2306971"/>
            <a:ext cx="3523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=</a:t>
            </a:r>
            <a:endParaRPr lang="en-CH" sz="320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3FD752A-48DE-49B4-8E68-6C284637841D}"/>
              </a:ext>
            </a:extLst>
          </p:cNvPr>
          <p:cNvSpPr/>
          <p:nvPr/>
        </p:nvSpPr>
        <p:spPr>
          <a:xfrm>
            <a:off x="7835319" y="2205075"/>
            <a:ext cx="391835" cy="7885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endParaRPr lang="en-CH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DB9F329-F06C-48A8-B469-70343E91D532}"/>
              </a:ext>
            </a:extLst>
          </p:cNvPr>
          <p:cNvSpPr/>
          <p:nvPr/>
        </p:nvSpPr>
        <p:spPr>
          <a:xfrm>
            <a:off x="8465892" y="3808602"/>
            <a:ext cx="209724" cy="47957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</a:t>
            </a:r>
            <a:endParaRPr lang="en-CH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9" name="Arrow: Down 28">
            <a:extLst>
              <a:ext uri="{FF2B5EF4-FFF2-40B4-BE49-F238E27FC236}">
                <a16:creationId xmlns:a16="http://schemas.microsoft.com/office/drawing/2014/main" id="{D7CE99BE-37C3-47DB-A487-5287A9A404E7}"/>
              </a:ext>
            </a:extLst>
          </p:cNvPr>
          <p:cNvSpPr/>
          <p:nvPr/>
        </p:nvSpPr>
        <p:spPr>
          <a:xfrm>
            <a:off x="7775552" y="4382800"/>
            <a:ext cx="391835" cy="580057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EE3107C-3EB2-4B9F-9F46-944469BD1660}"/>
              </a:ext>
            </a:extLst>
          </p:cNvPr>
          <p:cNvSpPr txBox="1"/>
          <p:nvPr/>
        </p:nvSpPr>
        <p:spPr>
          <a:xfrm>
            <a:off x="519938" y="1509530"/>
            <a:ext cx="28519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Ring = </a:t>
            </a:r>
            <a:r>
              <a:rPr lang="en-US" sz="2400" dirty="0" err="1"/>
              <a:t>Z</a:t>
            </a:r>
            <a:r>
              <a:rPr lang="en-US" sz="2400" baseline="-25000" dirty="0" err="1"/>
              <a:t>q</a:t>
            </a:r>
            <a:r>
              <a:rPr lang="en-US" sz="2400" dirty="0"/>
              <a:t>[X]/(X</a:t>
            </a:r>
            <a:r>
              <a:rPr lang="en-US" sz="2400" baseline="30000" dirty="0"/>
              <a:t>n</a:t>
            </a:r>
            <a:r>
              <a:rPr lang="en-US" sz="2400" dirty="0"/>
              <a:t>+1)</a:t>
            </a:r>
          </a:p>
          <a:p>
            <a:r>
              <a:rPr lang="en-US" sz="2400" dirty="0"/>
              <a:t> </a:t>
            </a:r>
            <a:endParaRPr lang="en-CH" sz="24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74C963B-FABC-4A52-8068-1326E1F46A74}"/>
              </a:ext>
            </a:extLst>
          </p:cNvPr>
          <p:cNvSpPr txBox="1"/>
          <p:nvPr/>
        </p:nvSpPr>
        <p:spPr>
          <a:xfrm>
            <a:off x="6730073" y="1512025"/>
            <a:ext cx="28519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Ring = Z[X]</a:t>
            </a:r>
          </a:p>
          <a:p>
            <a:r>
              <a:rPr lang="en-US" sz="2400" dirty="0"/>
              <a:t> </a:t>
            </a:r>
            <a:endParaRPr lang="en-CH" sz="24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2924E2E-AAE0-49FD-8200-5EEA4EA948FA}"/>
              </a:ext>
            </a:extLst>
          </p:cNvPr>
          <p:cNvSpPr txBox="1"/>
          <p:nvPr/>
        </p:nvSpPr>
        <p:spPr>
          <a:xfrm>
            <a:off x="5926919" y="5179782"/>
            <a:ext cx="4480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Pedersen commitment c=Com(</a:t>
            </a:r>
            <a:r>
              <a:rPr lang="en-US" dirty="0" err="1"/>
              <a:t>s,v</a:t>
            </a:r>
            <a:r>
              <a:rPr lang="en-US" dirty="0"/>
              <a:t>) using ECC</a:t>
            </a:r>
            <a:endParaRPr lang="en-CH" dirty="0"/>
          </a:p>
        </p:txBody>
      </p:sp>
      <p:sp>
        <p:nvSpPr>
          <p:cNvPr id="34" name="Arrow: Right 33">
            <a:extLst>
              <a:ext uri="{FF2B5EF4-FFF2-40B4-BE49-F238E27FC236}">
                <a16:creationId xmlns:a16="http://schemas.microsoft.com/office/drawing/2014/main" id="{B338AEE7-23E1-45E8-B8B7-966FBEE78D8B}"/>
              </a:ext>
            </a:extLst>
          </p:cNvPr>
          <p:cNvSpPr/>
          <p:nvPr/>
        </p:nvSpPr>
        <p:spPr>
          <a:xfrm>
            <a:off x="4550325" y="2404067"/>
            <a:ext cx="925764" cy="385895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88465ED4-2807-42A8-B98E-7637B1D260D6}"/>
              </a:ext>
            </a:extLst>
          </p:cNvPr>
          <p:cNvCxnSpPr>
            <a:cxnSpLocks/>
          </p:cNvCxnSpPr>
          <p:nvPr/>
        </p:nvCxnSpPr>
        <p:spPr>
          <a:xfrm flipV="1">
            <a:off x="5083728" y="5889072"/>
            <a:ext cx="0" cy="92413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3B6C304C-2E80-4B3D-A8D9-63596EADBD97}"/>
              </a:ext>
            </a:extLst>
          </p:cNvPr>
          <p:cNvSpPr txBox="1"/>
          <p:nvPr/>
        </p:nvSpPr>
        <p:spPr>
          <a:xfrm>
            <a:off x="5371057" y="6297175"/>
            <a:ext cx="1359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challenge </a:t>
            </a:r>
            <a:r>
              <a:rPr lang="el-GR" dirty="0"/>
              <a:t>α</a:t>
            </a:r>
            <a:endParaRPr lang="en-CH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9B6A6C7-AE18-47D7-B5DB-29A141E81C55}"/>
              </a:ext>
            </a:extLst>
          </p:cNvPr>
          <p:cNvSpPr txBox="1"/>
          <p:nvPr/>
        </p:nvSpPr>
        <p:spPr>
          <a:xfrm>
            <a:off x="822122" y="4953809"/>
            <a:ext cx="3372369" cy="92333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Use “bulletproofs” to prove the polynomial equality of the values in c over Z[X] evaluated at </a:t>
            </a:r>
            <a:r>
              <a:rPr lang="el-GR" dirty="0"/>
              <a:t>α</a:t>
            </a:r>
            <a:endParaRPr lang="en-CH" dirty="0"/>
          </a:p>
        </p:txBody>
      </p:sp>
      <p:sp>
        <p:nvSpPr>
          <p:cNvPr id="41" name="Arrow: Right 40">
            <a:extLst>
              <a:ext uri="{FF2B5EF4-FFF2-40B4-BE49-F238E27FC236}">
                <a16:creationId xmlns:a16="http://schemas.microsoft.com/office/drawing/2014/main" id="{FBDDC1C6-03AE-400B-9AC0-48CB350C1F7E}"/>
              </a:ext>
            </a:extLst>
          </p:cNvPr>
          <p:cNvSpPr/>
          <p:nvPr/>
        </p:nvSpPr>
        <p:spPr>
          <a:xfrm flipH="1">
            <a:off x="4550325" y="5216749"/>
            <a:ext cx="925757" cy="385895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44" name="Arrow: Down 43">
            <a:extLst>
              <a:ext uri="{FF2B5EF4-FFF2-40B4-BE49-F238E27FC236}">
                <a16:creationId xmlns:a16="http://schemas.microsoft.com/office/drawing/2014/main" id="{5A310469-6C86-4E2E-A372-C540B41FA250}"/>
              </a:ext>
            </a:extLst>
          </p:cNvPr>
          <p:cNvSpPr/>
          <p:nvPr/>
        </p:nvSpPr>
        <p:spPr>
          <a:xfrm flipV="1">
            <a:off x="1671857" y="4111018"/>
            <a:ext cx="391835" cy="717367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2158FF1-D396-4D3F-9CBD-2852E9F76669}"/>
              </a:ext>
            </a:extLst>
          </p:cNvPr>
          <p:cNvSpPr txBox="1"/>
          <p:nvPr/>
        </p:nvSpPr>
        <p:spPr>
          <a:xfrm>
            <a:off x="2181137" y="4353886"/>
            <a:ext cx="2851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implies original statement </a:t>
            </a:r>
            <a:endParaRPr lang="en-CH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AFC3E9D-199E-41E8-BC8E-975627CEB9A8}"/>
              </a:ext>
            </a:extLst>
          </p:cNvPr>
          <p:cNvSpPr txBox="1"/>
          <p:nvPr/>
        </p:nvSpPr>
        <p:spPr>
          <a:xfrm>
            <a:off x="595616" y="5941807"/>
            <a:ext cx="38253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Slow!! Takes a few dozen seconds for 	“small” lattice relations. </a:t>
            </a:r>
          </a:p>
          <a:p>
            <a:r>
              <a:rPr lang="en-US" dirty="0">
                <a:solidFill>
                  <a:srgbClr val="FF0000"/>
                </a:solidFill>
              </a:rPr>
              <a:t>But short: &lt; 2KB for the proof </a:t>
            </a:r>
          </a:p>
          <a:p>
            <a:endParaRPr lang="en-CH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202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16" grpId="0"/>
      <p:bldP spid="18" grpId="0" animBg="1"/>
      <p:bldP spid="20" grpId="0" animBg="1"/>
      <p:bldP spid="22" grpId="0" animBg="1"/>
      <p:bldP spid="24" grpId="0"/>
      <p:bldP spid="26" grpId="0" animBg="1"/>
      <p:bldP spid="28" grpId="0" animBg="1"/>
      <p:bldP spid="29" grpId="0" animBg="1"/>
      <p:bldP spid="30" grpId="0"/>
      <p:bldP spid="32" grpId="0"/>
      <p:bldP spid="33" grpId="0"/>
      <p:bldP spid="34" grpId="0" animBg="1"/>
      <p:bldP spid="38" grpId="0"/>
      <p:bldP spid="39" grpId="0" animBg="1"/>
      <p:bldP spid="41" grpId="0" animBg="1"/>
      <p:bldP spid="44" grpId="0" animBg="1"/>
      <p:bldP spid="45" grpId="0"/>
      <p:bldP spid="4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91F256C-76A9-40F1-B023-DD573A09D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Zero Knowledge</a:t>
            </a:r>
            <a:endParaRPr lang="en-CH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BE8C67-A12A-48EC-AB19-9CA40C5E9A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41951820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E159C-4A5C-4192-9A7F-88CB05F62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 and Further Resources</a:t>
            </a:r>
            <a:endParaRPr lang="en-C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4E7205-4A33-455E-994F-BFE5BA2EC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014824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Lattice ZK research is just beginning.  We’re still building the fundamentals for proving basic relations.</a:t>
            </a:r>
          </a:p>
          <a:p>
            <a:endParaRPr lang="en-US" dirty="0"/>
          </a:p>
          <a:p>
            <a:r>
              <a:rPr lang="en-US" dirty="0"/>
              <a:t>Could be the fastest quantum-safe solution for many expressions (maybe faster than some classical ones too?)</a:t>
            </a:r>
          </a:p>
          <a:p>
            <a:endParaRPr lang="en-US" dirty="0"/>
          </a:p>
          <a:p>
            <a:r>
              <a:rPr lang="en-US" dirty="0"/>
              <a:t>Can the “middle-ground” approach be made practical?  We have not explored any of the post-bulletproofs proofs.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No practical succinct proofs yet – some theoretical works with asymptotic results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5DE6340-25B6-4D76-9A69-F1E25090BF80}"/>
              </a:ext>
            </a:extLst>
          </p:cNvPr>
          <p:cNvSpPr txBox="1"/>
          <p:nvPr/>
        </p:nvSpPr>
        <p:spPr>
          <a:xfrm>
            <a:off x="461395" y="5209563"/>
            <a:ext cx="1154325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/>
              <a:t>Some supplementary resources:</a:t>
            </a:r>
          </a:p>
          <a:p>
            <a:r>
              <a:rPr lang="en-US" dirty="0"/>
              <a:t>Zero-Knowledge Applications and Standards:  </a:t>
            </a:r>
            <a:r>
              <a:rPr lang="en-US" dirty="0">
                <a:hlinkClick r:id="rId2"/>
              </a:rPr>
              <a:t>https://docs.zkproof.org/pages/reference/reference.pdf</a:t>
            </a:r>
            <a:r>
              <a:rPr lang="en-US" dirty="0"/>
              <a:t> </a:t>
            </a:r>
          </a:p>
          <a:p>
            <a:r>
              <a:rPr lang="en-US" dirty="0"/>
              <a:t>Basic Lattice Cryptography Tutorial: </a:t>
            </a:r>
            <a:r>
              <a:rPr lang="en-US" dirty="0">
                <a:hlinkClick r:id="rId3" action="ppaction://hlinkfile"/>
              </a:rPr>
              <a:t>www.tinyurl.com/latticesurvey </a:t>
            </a:r>
            <a:r>
              <a:rPr lang="en-US" dirty="0"/>
              <a:t> (or go to a link from my webpage)</a:t>
            </a:r>
          </a:p>
          <a:p>
            <a:r>
              <a:rPr lang="en-US" dirty="0"/>
              <a:t>More details on lattice-based ZK (and other practical things): </a:t>
            </a:r>
            <a:r>
              <a:rPr lang="en-US" dirty="0">
                <a:hlinkClick r:id="rId4"/>
              </a:rPr>
              <a:t>https://simons.berkeley.edu/workshops/schedule/10565</a:t>
            </a:r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12868910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E1CF1-4912-4625-847E-952EB8A8B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(Some) References</a:t>
            </a:r>
            <a:endParaRPr lang="en-C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5B9F6E-5207-4C22-930E-9AC04AD74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[ALS ‘20] Thomas </a:t>
            </a:r>
            <a:r>
              <a:rPr lang="en-US" dirty="0" err="1"/>
              <a:t>Attema</a:t>
            </a:r>
            <a:r>
              <a:rPr lang="en-US" dirty="0"/>
              <a:t>, Vadim Lyubashevsky Gregor Seiler: Practical Product Proofs for Lattice Commitments (Crypto 2020)</a:t>
            </a:r>
          </a:p>
          <a:p>
            <a:r>
              <a:rPr lang="en-US" dirty="0"/>
              <a:t>[BCRSVW ‘19]:  </a:t>
            </a:r>
            <a:r>
              <a:rPr lang="en-US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Eli Ben-</a:t>
            </a:r>
            <a:r>
              <a:rPr lang="en-US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Sasson</a:t>
            </a:r>
            <a:r>
              <a:rPr lang="en-US" dirty="0"/>
              <a:t>, Alessandro Chiesa, </a:t>
            </a:r>
            <a:r>
              <a:rPr lang="en-US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Michael </a:t>
            </a:r>
            <a:r>
              <a:rPr lang="en-US" dirty="0" err="1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Riabzev</a:t>
            </a:r>
            <a:r>
              <a:rPr lang="en-US" dirty="0"/>
              <a:t>, </a:t>
            </a:r>
            <a:r>
              <a:rPr lang="en-US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Nicholas Spooner</a:t>
            </a:r>
            <a:r>
              <a:rPr lang="en-US" dirty="0"/>
              <a:t>, </a:t>
            </a:r>
            <a:r>
              <a:rPr lang="en-US" dirty="0" err="1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Madars</a:t>
            </a:r>
            <a:r>
              <a:rPr lang="en-US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dirty="0" err="1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Virza</a:t>
            </a:r>
            <a:r>
              <a:rPr lang="en-US" dirty="0"/>
              <a:t>, </a:t>
            </a:r>
            <a:r>
              <a:rPr lang="en-US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Nicholas P. Ward</a:t>
            </a:r>
            <a:r>
              <a:rPr lang="en-US" dirty="0"/>
              <a:t>: Aurora: Transparent Succinct Arguments for R1CS. </a:t>
            </a:r>
            <a:r>
              <a:rPr lang="en-US" u="sng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EUROCRYPT (1) 2019</a:t>
            </a:r>
            <a:endParaRPr lang="en-US" dirty="0"/>
          </a:p>
          <a:p>
            <a:r>
              <a:rPr lang="en-US" dirty="0"/>
              <a:t>[BDLOP ‘18]:</a:t>
            </a:r>
            <a:r>
              <a:rPr lang="en-US" dirty="0"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dirty="0">
                <a:latin typeface="Calibri" panose="020F050202020403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Carsten Baum</a:t>
            </a:r>
            <a:r>
              <a:rPr lang="en-US" dirty="0">
                <a:latin typeface="Calibri" panose="020F0502020204030204" pitchFamily="34" charset="0"/>
              </a:rPr>
              <a:t>, </a:t>
            </a:r>
            <a:r>
              <a:rPr lang="en-US" dirty="0">
                <a:latin typeface="Calibri" panose="020F050202020403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Ivan </a:t>
            </a:r>
            <a:r>
              <a:rPr lang="en-US" dirty="0" err="1">
                <a:latin typeface="Calibri" panose="020F050202020403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Damgård</a:t>
            </a:r>
            <a:r>
              <a:rPr lang="en-US" dirty="0">
                <a:latin typeface="Calibri" panose="020F0502020204030204" pitchFamily="34" charset="0"/>
              </a:rPr>
              <a:t>, Vadim Lyubashevsky, </a:t>
            </a:r>
            <a:r>
              <a:rPr lang="en-US" dirty="0">
                <a:latin typeface="Calibri" panose="020F0502020204030204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Sabine </a:t>
            </a:r>
            <a:r>
              <a:rPr lang="en-US" dirty="0" err="1">
                <a:latin typeface="Calibri" panose="020F0502020204030204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Oechsner</a:t>
            </a:r>
            <a:r>
              <a:rPr lang="en-US" dirty="0">
                <a:latin typeface="Calibri" panose="020F0502020204030204" pitchFamily="34" charset="0"/>
              </a:rPr>
              <a:t>, </a:t>
            </a:r>
            <a:r>
              <a:rPr lang="en-US" dirty="0">
                <a:latin typeface="Calibri" panose="020F0502020204030204" pitchFamily="34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Chris </a:t>
            </a:r>
            <a:r>
              <a:rPr lang="en-US" dirty="0" err="1">
                <a:latin typeface="Calibri" panose="020F0502020204030204" pitchFamily="34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Peikert</a:t>
            </a:r>
            <a:r>
              <a:rPr lang="en-US" dirty="0">
                <a:latin typeface="Calibri" panose="020F0502020204030204" pitchFamily="34" charset="0"/>
              </a:rPr>
              <a:t>: More Efficient Commitments from Structured Lattice Assumptions. </a:t>
            </a:r>
            <a:r>
              <a:rPr lang="en-US" dirty="0">
                <a:latin typeface="Calibri" panose="020F0502020204030204" pitchFamily="34" charset="0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SCN 2018</a:t>
            </a:r>
            <a:endParaRPr lang="en-US" dirty="0">
              <a:latin typeface="Calibri" panose="020F0502020204030204" pitchFamily="34" charset="0"/>
            </a:endParaRPr>
          </a:p>
          <a:p>
            <a:r>
              <a:rPr lang="en-US" dirty="0"/>
              <a:t>[BLS ‘19]: </a:t>
            </a:r>
            <a:r>
              <a:rPr lang="en-US" dirty="0"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Jonathan </a:t>
            </a:r>
            <a:r>
              <a:rPr lang="en-US" dirty="0" err="1"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Bootle</a:t>
            </a:r>
            <a:r>
              <a:rPr lang="en-US" dirty="0"/>
              <a:t>, Vadim Lyubashevsky, </a:t>
            </a:r>
            <a:r>
              <a:rPr lang="en-US" dirty="0"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Gregor Seiler</a:t>
            </a:r>
            <a:r>
              <a:rPr lang="en-US" dirty="0"/>
              <a:t>: Algebraic Techniques for Short(</a:t>
            </a:r>
            <a:r>
              <a:rPr lang="en-US" dirty="0" err="1"/>
              <a:t>er</a:t>
            </a:r>
            <a:r>
              <a:rPr lang="en-US" dirty="0"/>
              <a:t>) Exact Lattice-Based Zero-Knowledge Proofs. </a:t>
            </a:r>
            <a:r>
              <a:rPr lang="en-US" dirty="0"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CRYPTO (1) 2019</a:t>
            </a:r>
            <a:endParaRPr lang="en-US" dirty="0"/>
          </a:p>
          <a:p>
            <a:r>
              <a:rPr lang="en-US" dirty="0"/>
              <a:t>[ENS ‘20]: Muhammed </a:t>
            </a:r>
            <a:r>
              <a:rPr lang="en-US" dirty="0" err="1"/>
              <a:t>Esgin</a:t>
            </a:r>
            <a:r>
              <a:rPr lang="en-US" dirty="0"/>
              <a:t>, Ngoc </a:t>
            </a:r>
            <a:r>
              <a:rPr lang="en-US" dirty="0" err="1"/>
              <a:t>Khanh</a:t>
            </a:r>
            <a:r>
              <a:rPr lang="en-US" dirty="0"/>
              <a:t> Nguyen, Gregor Seiler: Practical Exact Proofs from Lattices: New Techniques to Exploit Fully-Splitting Rings (</a:t>
            </a:r>
            <a:r>
              <a:rPr lang="en-US" dirty="0" err="1"/>
              <a:t>Asiacrypt</a:t>
            </a:r>
            <a:r>
              <a:rPr lang="en-US" dirty="0"/>
              <a:t> 2020)</a:t>
            </a:r>
          </a:p>
          <a:p>
            <a:r>
              <a:rPr lang="en-US" dirty="0"/>
              <a:t>[L ‘09]: Vadim Lyubashevsky: Fiat-Shamir with Aborts: Applications to Lattice and Factoring-Based Signatures. </a:t>
            </a:r>
            <a:r>
              <a:rPr lang="en-US" dirty="0"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ASIACRYPT 2009</a:t>
            </a:r>
            <a:endParaRPr lang="en-US" dirty="0"/>
          </a:p>
          <a:p>
            <a:r>
              <a:rPr lang="en-US" dirty="0"/>
              <a:t>[L ‘12]: Vadim Lyubashevsky: Lattice Signatures without Trapdoors. </a:t>
            </a:r>
            <a:r>
              <a:rPr lang="en-US" dirty="0"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EUROCRYPT 2012</a:t>
            </a:r>
            <a:endParaRPr lang="en-US" dirty="0"/>
          </a:p>
          <a:p>
            <a:r>
              <a:rPr lang="en-US" dirty="0"/>
              <a:t>[LS ‘18]: Vadim Lyubashevsky, </a:t>
            </a:r>
            <a:r>
              <a:rPr lang="en-US" dirty="0"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Gregor Seiler</a:t>
            </a:r>
            <a:r>
              <a:rPr lang="en-US" dirty="0"/>
              <a:t>: Short, Invertible Elements in Partially Splitting Cyclotomic Rings and Applications to Lattice-Based Zero-Knowledge Proofs. </a:t>
            </a:r>
            <a:r>
              <a:rPr lang="en-US" dirty="0">
                <a:hlinkClick r:id="rId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EUROCRYPT (1) 2018</a:t>
            </a:r>
            <a:endParaRPr lang="en-US" dirty="0"/>
          </a:p>
          <a:p>
            <a:r>
              <a:rPr lang="en-US" dirty="0"/>
              <a:t>[LS ‘19]: Vadim Lyubashevsky, </a:t>
            </a:r>
            <a:r>
              <a:rPr lang="en-US" dirty="0"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Gregor Seiler</a:t>
            </a:r>
            <a:r>
              <a:rPr lang="en-US" dirty="0"/>
              <a:t>: NTTRU: Truly Fast NTRU Using NTT. </a:t>
            </a:r>
            <a:r>
              <a:rPr lang="en-US" dirty="0"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IACR Trans. </a:t>
            </a:r>
            <a:r>
              <a:rPr lang="en-US" dirty="0" err="1"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Cryptogr</a:t>
            </a:r>
            <a:r>
              <a:rPr lang="en-US" dirty="0"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 </a:t>
            </a:r>
            <a:r>
              <a:rPr lang="en-US" dirty="0" err="1"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Hardw</a:t>
            </a:r>
            <a:r>
              <a:rPr lang="en-US" dirty="0"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 Embed. Syst. 2019</a:t>
            </a:r>
            <a:endParaRPr lang="en-US" dirty="0"/>
          </a:p>
          <a:p>
            <a:r>
              <a:rPr lang="en-US" dirty="0"/>
              <a:t>[LNS ‘20]: Vadim Lyubashevsky, Ngoc </a:t>
            </a:r>
            <a:r>
              <a:rPr lang="en-US" dirty="0" err="1"/>
              <a:t>Khanh</a:t>
            </a:r>
            <a:r>
              <a:rPr lang="en-US" dirty="0"/>
              <a:t> Nguyen, Gregor Seiler: Practical Lattice-Based Zero-Knowledge Proofs for Integer Relations (CCS 2020)</a:t>
            </a:r>
          </a:p>
          <a:p>
            <a:r>
              <a:rPr lang="en-US" dirty="0">
                <a:ln w="0"/>
              </a:rPr>
              <a:t>[YAZXYW ’19]: </a:t>
            </a:r>
            <a:r>
              <a:rPr lang="en-US" dirty="0" err="1">
                <a:hlinkClick r:id="rId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Rupeng</a:t>
            </a:r>
            <a:r>
              <a:rPr lang="en-US" dirty="0">
                <a:hlinkClick r:id="rId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Yang</a:t>
            </a:r>
            <a:r>
              <a:rPr lang="en-US" dirty="0"/>
              <a:t>, </a:t>
            </a:r>
            <a:r>
              <a:rPr lang="en-US" dirty="0">
                <a:hlinkClick r:id="rId2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Man Ho Au</a:t>
            </a:r>
            <a:r>
              <a:rPr lang="en-US" dirty="0"/>
              <a:t>, </a:t>
            </a:r>
            <a:r>
              <a:rPr lang="en-US" dirty="0" err="1">
                <a:hlinkClick r:id="rId2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Zhenfei</a:t>
            </a:r>
            <a:r>
              <a:rPr lang="en-US" dirty="0">
                <a:hlinkClick r:id="rId2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Zhang</a:t>
            </a:r>
            <a:r>
              <a:rPr lang="en-US" dirty="0"/>
              <a:t>, </a:t>
            </a:r>
            <a:r>
              <a:rPr lang="en-US" dirty="0" err="1">
                <a:hlinkClick r:id="rId2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Qiuliang</a:t>
            </a:r>
            <a:r>
              <a:rPr lang="en-US" dirty="0">
                <a:hlinkClick r:id="rId2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Xu</a:t>
            </a:r>
            <a:r>
              <a:rPr lang="en-US" dirty="0"/>
              <a:t>, </a:t>
            </a:r>
            <a:r>
              <a:rPr lang="en-US" dirty="0" err="1">
                <a:hlinkClick r:id="rId2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Zuoxia</a:t>
            </a:r>
            <a:r>
              <a:rPr lang="en-US" dirty="0">
                <a:hlinkClick r:id="rId2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Yu</a:t>
            </a:r>
            <a:r>
              <a:rPr lang="en-US" dirty="0"/>
              <a:t>, William Whyte: Efficient Lattice-Based Zero-Knowledge Arguments with Standard Soundness: Construction and Applications. </a:t>
            </a:r>
            <a:r>
              <a:rPr lang="en-US" u="sng" dirty="0">
                <a:hlinkClick r:id="rId2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CRYPTO (1) 2019</a:t>
            </a:r>
            <a:endParaRPr lang="en-CH" dirty="0"/>
          </a:p>
        </p:txBody>
      </p:sp>
      <p:sp>
        <p:nvSpPr>
          <p:cNvPr id="7" name="AutoShape 4">
            <a:extLst>
              <a:ext uri="{FF2B5EF4-FFF2-40B4-BE49-F238E27FC236}">
                <a16:creationId xmlns:a16="http://schemas.microsoft.com/office/drawing/2014/main" id="{C947218B-3C3B-4A51-AF63-1FBE0292BAF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492375" y="-682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H"/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6B20D830-DAFA-4E6A-A6E2-9100318328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7975" y="-152400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7726F30E-7A50-41CA-A4A7-67480157D4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1100" y="-136525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DD3C9770-BF1E-44CA-BF4B-64EB46C575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563" y="-76200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3999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4D0E412-D6AD-4B44-9342-3C33E2739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Use Scenario</a:t>
            </a:r>
            <a:endParaRPr lang="en-CH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1567ABA-8F6A-4FCE-BA7A-4B1804D88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04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(One-way) function f and output f(x) = 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Prover knows f, x, and y, while the verifier knows f and 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Prover presents the verifier a transcript which: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makes the verifier accept an honest prover (Completeness)</a:t>
            </a:r>
          </a:p>
          <a:p>
            <a:pPr marL="514350" indent="-514350">
              <a:buAutoNum type="arabicPeriod"/>
            </a:pPr>
            <a:r>
              <a:rPr lang="en-US" dirty="0"/>
              <a:t>implies that the prover knows x (Soundness)</a:t>
            </a:r>
          </a:p>
          <a:p>
            <a:pPr marL="514350" indent="-514350">
              <a:buAutoNum type="arabicPeriod"/>
            </a:pPr>
            <a:r>
              <a:rPr lang="en-US" dirty="0"/>
              <a:t>does not reveal any additional information (Zero-Knowledge)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280254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61CDB-9F99-40E0-BCEE-58BC9F17F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Lot of Recent Constructions …</a:t>
            </a:r>
            <a:endParaRPr lang="en-C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5FF106-FFA5-4494-B71E-F7E69BF33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with some nice additional properties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proof transcript is shorter than |x|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verification time is (almost) independent of |x|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Bulletproofs, Sonic, </a:t>
            </a:r>
            <a:r>
              <a:rPr lang="en-US" dirty="0" err="1"/>
              <a:t>SuperSonic</a:t>
            </a:r>
            <a:r>
              <a:rPr lang="en-US" dirty="0"/>
              <a:t>, MARLIN, PLONK, etc.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Have outputs of just a few KB for proving very large instances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… all based on classical hardness assumptions  </a:t>
            </a:r>
          </a:p>
        </p:txBody>
      </p:sp>
    </p:spTree>
    <p:extLst>
      <p:ext uri="{BB962C8B-B14F-4D97-AF65-F5344CB8AC3E}">
        <p14:creationId xmlns:p14="http://schemas.microsoft.com/office/powerpoint/2010/main" val="3674415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91F256C-76A9-40F1-B023-DD573A09D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Quantum Computing</a:t>
            </a:r>
            <a:endParaRPr lang="en-CH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BE8C67-A12A-48EC-AB19-9CA40C5E9A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62361" y="3238837"/>
            <a:ext cx="4721661" cy="1500187"/>
          </a:xfrm>
        </p:spPr>
        <p:txBody>
          <a:bodyPr/>
          <a:lstStyle/>
          <a:p>
            <a:r>
              <a:rPr lang="en-US" dirty="0"/>
              <a:t>… and when is it coming?</a:t>
            </a:r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3085541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27DE0918-9DA2-4F43-8FC1-5D129F670E3E}"/>
              </a:ext>
            </a:extLst>
          </p:cNvPr>
          <p:cNvSpPr/>
          <p:nvPr/>
        </p:nvSpPr>
        <p:spPr>
          <a:xfrm>
            <a:off x="394282" y="2869034"/>
            <a:ext cx="3246540" cy="62917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Make quantum computers good for something</a:t>
            </a:r>
            <a:endParaRPr lang="en-CH" dirty="0">
              <a:solidFill>
                <a:sysClr val="windowText" lastClr="000000"/>
              </a:solidFill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0EE6D0FE-C1C9-4D62-9EEF-90C31E6A19D7}"/>
              </a:ext>
            </a:extLst>
          </p:cNvPr>
          <p:cNvSpPr/>
          <p:nvPr/>
        </p:nvSpPr>
        <p:spPr>
          <a:xfrm>
            <a:off x="4187505" y="2869035"/>
            <a:ext cx="3362587" cy="62917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Reduce errors, increase qubits</a:t>
            </a:r>
            <a:endParaRPr lang="en-CH" dirty="0">
              <a:solidFill>
                <a:sysClr val="windowText" lastClr="000000"/>
              </a:solidFill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24E9132F-9354-4684-AE19-79FD25A1C9D8}"/>
              </a:ext>
            </a:extLst>
          </p:cNvPr>
          <p:cNvSpPr/>
          <p:nvPr/>
        </p:nvSpPr>
        <p:spPr>
          <a:xfrm>
            <a:off x="8105163" y="2869034"/>
            <a:ext cx="3169640" cy="629171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Keep improving it (a la new Moore’s Law)</a:t>
            </a:r>
            <a:endParaRPr lang="en-CH" dirty="0">
              <a:solidFill>
                <a:sysClr val="windowText" lastClr="000000"/>
              </a:solidFill>
            </a:endParaRP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4767BFD1-7DBA-4000-BD52-D0EF6BE38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282" y="491775"/>
            <a:ext cx="10058401" cy="158659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“It is difficult to make predictions, especially about the future.”</a:t>
            </a:r>
          </a:p>
          <a:p>
            <a:pPr marL="0" indent="0">
              <a:buNone/>
            </a:pPr>
            <a:r>
              <a:rPr lang="en-US" dirty="0"/>
              <a:t>							    - Danish proverb</a:t>
            </a:r>
            <a:endParaRPr lang="en-CH" dirty="0"/>
          </a:p>
        </p:txBody>
      </p:sp>
      <p:sp>
        <p:nvSpPr>
          <p:cNvPr id="19" name="Arrow: Up 18">
            <a:extLst>
              <a:ext uri="{FF2B5EF4-FFF2-40B4-BE49-F238E27FC236}">
                <a16:creationId xmlns:a16="http://schemas.microsoft.com/office/drawing/2014/main" id="{FD34ADCD-59FD-47F5-B3B4-F84070D09D9D}"/>
              </a:ext>
            </a:extLst>
          </p:cNvPr>
          <p:cNvSpPr/>
          <p:nvPr/>
        </p:nvSpPr>
        <p:spPr>
          <a:xfrm>
            <a:off x="3749880" y="3498205"/>
            <a:ext cx="335559" cy="119962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21" name="Arrow: Up 20">
            <a:extLst>
              <a:ext uri="{FF2B5EF4-FFF2-40B4-BE49-F238E27FC236}">
                <a16:creationId xmlns:a16="http://schemas.microsoft.com/office/drawing/2014/main" id="{0F7D0ED7-7CA6-472E-A274-82B89F2C6B07}"/>
              </a:ext>
            </a:extLst>
          </p:cNvPr>
          <p:cNvSpPr/>
          <p:nvPr/>
        </p:nvSpPr>
        <p:spPr>
          <a:xfrm>
            <a:off x="7659848" y="3498205"/>
            <a:ext cx="335559" cy="119962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76830A0-8E3A-4A71-99E7-F4DDAE07DA74}"/>
              </a:ext>
            </a:extLst>
          </p:cNvPr>
          <p:cNvSpPr txBox="1"/>
          <p:nvPr/>
        </p:nvSpPr>
        <p:spPr>
          <a:xfrm>
            <a:off x="6423954" y="4815277"/>
            <a:ext cx="24495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Shor’s algorithm breaks 256-bit ECC crypto</a:t>
            </a:r>
            <a:endParaRPr lang="en-CH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1198F01-1AAC-464C-B26A-2116BFEE2BD2}"/>
              </a:ext>
            </a:extLst>
          </p:cNvPr>
          <p:cNvSpPr txBox="1"/>
          <p:nvPr/>
        </p:nvSpPr>
        <p:spPr>
          <a:xfrm>
            <a:off x="2105637" y="4815277"/>
            <a:ext cx="3624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“Quantum Supremacy”</a:t>
            </a:r>
            <a:endParaRPr lang="en-CH" dirty="0"/>
          </a:p>
        </p:txBody>
      </p:sp>
      <p:sp>
        <p:nvSpPr>
          <p:cNvPr id="28" name="Arrow: Down 27">
            <a:extLst>
              <a:ext uri="{FF2B5EF4-FFF2-40B4-BE49-F238E27FC236}">
                <a16:creationId xmlns:a16="http://schemas.microsoft.com/office/drawing/2014/main" id="{2AF1657C-38E8-4E80-9C16-5BF82CD70E24}"/>
              </a:ext>
            </a:extLst>
          </p:cNvPr>
          <p:cNvSpPr/>
          <p:nvPr/>
        </p:nvSpPr>
        <p:spPr>
          <a:xfrm rot="1409838">
            <a:off x="3594684" y="2436179"/>
            <a:ext cx="201335" cy="442521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30" name="Arrow: Down 29">
            <a:extLst>
              <a:ext uri="{FF2B5EF4-FFF2-40B4-BE49-F238E27FC236}">
                <a16:creationId xmlns:a16="http://schemas.microsoft.com/office/drawing/2014/main" id="{6C48688D-7FFA-4C27-A450-0169380E6605}"/>
              </a:ext>
            </a:extLst>
          </p:cNvPr>
          <p:cNvSpPr/>
          <p:nvPr/>
        </p:nvSpPr>
        <p:spPr>
          <a:xfrm rot="20476062">
            <a:off x="4044729" y="2434997"/>
            <a:ext cx="201335" cy="442521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F8BB7C2-0BE5-44CB-9B3B-C24C7E32665C}"/>
              </a:ext>
            </a:extLst>
          </p:cNvPr>
          <p:cNvSpPr txBox="1"/>
          <p:nvPr/>
        </p:nvSpPr>
        <p:spPr>
          <a:xfrm>
            <a:off x="78821" y="5866211"/>
            <a:ext cx="1130172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1A1A1A"/>
                </a:solidFill>
                <a:effectLst/>
                <a:latin typeface="BreveText"/>
              </a:rPr>
              <a:t>“For device physicists to worry about when to reach supremacy is like worrying about when your baby is going to be smarter than your dog</a:t>
            </a:r>
            <a:r>
              <a:rPr lang="en-US" dirty="0">
                <a:solidFill>
                  <a:srgbClr val="1A1A1A"/>
                </a:solidFill>
                <a:latin typeface="BreveText"/>
              </a:rPr>
              <a:t>. </a:t>
            </a:r>
            <a:r>
              <a:rPr lang="en-US" b="0" i="0" dirty="0">
                <a:solidFill>
                  <a:srgbClr val="1A1A1A"/>
                </a:solidFill>
                <a:effectLst/>
                <a:latin typeface="BreveText"/>
              </a:rPr>
              <a:t>Just focus on taking good care of her and it’ll happen, even though you aren’t sure when.”</a:t>
            </a:r>
          </a:p>
          <a:p>
            <a:r>
              <a:rPr lang="en-US" dirty="0">
                <a:solidFill>
                  <a:srgbClr val="1A1A1A"/>
                </a:solidFill>
                <a:latin typeface="BreveText"/>
              </a:rPr>
              <a:t>																		- </a:t>
            </a:r>
            <a:r>
              <a:rPr lang="en-US" b="0" i="0" dirty="0" err="1">
                <a:solidFill>
                  <a:srgbClr val="1A1A1A"/>
                </a:solidFill>
                <a:effectLst/>
                <a:latin typeface="BreveText"/>
              </a:rPr>
              <a:t>Yaoyun</a:t>
            </a:r>
            <a:r>
              <a:rPr lang="en-US" b="0" i="0" dirty="0">
                <a:solidFill>
                  <a:srgbClr val="1A1A1A"/>
                </a:solidFill>
                <a:effectLst/>
                <a:latin typeface="BreveText"/>
              </a:rPr>
              <a:t> Shi (2018)</a:t>
            </a:r>
            <a:endParaRPr lang="en-CH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238121-856B-4AF6-A6CD-0305D34A32A3}"/>
              </a:ext>
            </a:extLst>
          </p:cNvPr>
          <p:cNvSpPr txBox="1"/>
          <p:nvPr/>
        </p:nvSpPr>
        <p:spPr>
          <a:xfrm>
            <a:off x="1543575" y="2297438"/>
            <a:ext cx="2129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2020, we are here</a:t>
            </a:r>
            <a:endParaRPr lang="en-CH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E4531479-02C7-4808-B42E-D47C24D9AA0B}"/>
              </a:ext>
            </a:extLst>
          </p:cNvPr>
          <p:cNvSpPr/>
          <p:nvPr/>
        </p:nvSpPr>
        <p:spPr>
          <a:xfrm>
            <a:off x="3640823" y="1809582"/>
            <a:ext cx="546682" cy="62917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C4191030-91E4-4912-86B9-285441E81D1E}"/>
              </a:ext>
            </a:extLst>
          </p:cNvPr>
          <p:cNvSpPr/>
          <p:nvPr/>
        </p:nvSpPr>
        <p:spPr>
          <a:xfrm>
            <a:off x="3749880" y="1413907"/>
            <a:ext cx="335559" cy="3643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81FAEC3-85DF-4801-9B18-D4E3ABF664FC}"/>
              </a:ext>
            </a:extLst>
          </p:cNvPr>
          <p:cNvSpPr/>
          <p:nvPr/>
        </p:nvSpPr>
        <p:spPr>
          <a:xfrm rot="17345711">
            <a:off x="3330103" y="2060139"/>
            <a:ext cx="469607" cy="590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34FFA43-EF29-4C03-93AC-C688BCDE2881}"/>
              </a:ext>
            </a:extLst>
          </p:cNvPr>
          <p:cNvSpPr/>
          <p:nvPr/>
        </p:nvSpPr>
        <p:spPr>
          <a:xfrm rot="15084563">
            <a:off x="4030491" y="2067974"/>
            <a:ext cx="469607" cy="590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43" name="Arrow: Up 42">
            <a:extLst>
              <a:ext uri="{FF2B5EF4-FFF2-40B4-BE49-F238E27FC236}">
                <a16:creationId xmlns:a16="http://schemas.microsoft.com/office/drawing/2014/main" id="{CC021D00-9469-4503-A2AD-39F01D3F2305}"/>
              </a:ext>
            </a:extLst>
          </p:cNvPr>
          <p:cNvSpPr/>
          <p:nvPr/>
        </p:nvSpPr>
        <p:spPr>
          <a:xfrm>
            <a:off x="11494315" y="3556928"/>
            <a:ext cx="335559" cy="119962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EC0BD7A-8807-48AD-875F-4953E2D6159E}"/>
              </a:ext>
            </a:extLst>
          </p:cNvPr>
          <p:cNvSpPr txBox="1"/>
          <p:nvPr/>
        </p:nvSpPr>
        <p:spPr>
          <a:xfrm>
            <a:off x="10344297" y="4815277"/>
            <a:ext cx="19798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Alien technology makes this all irrelevant</a:t>
            </a:r>
            <a:endParaRPr lang="en-CH" dirty="0"/>
          </a:p>
        </p:txBody>
      </p:sp>
      <p:sp>
        <p:nvSpPr>
          <p:cNvPr id="46" name="Arrow: Down 45">
            <a:extLst>
              <a:ext uri="{FF2B5EF4-FFF2-40B4-BE49-F238E27FC236}">
                <a16:creationId xmlns:a16="http://schemas.microsoft.com/office/drawing/2014/main" id="{A422E3E6-78B1-4B70-983B-11396578FE9F}"/>
              </a:ext>
            </a:extLst>
          </p:cNvPr>
          <p:cNvSpPr/>
          <p:nvPr/>
        </p:nvSpPr>
        <p:spPr>
          <a:xfrm rot="1409838">
            <a:off x="11273132" y="2373952"/>
            <a:ext cx="201335" cy="442521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48" name="Arrow: Down 47">
            <a:extLst>
              <a:ext uri="{FF2B5EF4-FFF2-40B4-BE49-F238E27FC236}">
                <a16:creationId xmlns:a16="http://schemas.microsoft.com/office/drawing/2014/main" id="{BC690946-A578-45E1-87AD-D1F29B67BC47}"/>
              </a:ext>
            </a:extLst>
          </p:cNvPr>
          <p:cNvSpPr/>
          <p:nvPr/>
        </p:nvSpPr>
        <p:spPr>
          <a:xfrm rot="20476062">
            <a:off x="11840430" y="2398753"/>
            <a:ext cx="201335" cy="442521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CF70570F-05CF-4B41-8924-1128F62D3692}"/>
              </a:ext>
            </a:extLst>
          </p:cNvPr>
          <p:cNvSpPr/>
          <p:nvPr/>
        </p:nvSpPr>
        <p:spPr>
          <a:xfrm>
            <a:off x="11451189" y="1890425"/>
            <a:ext cx="414763" cy="486101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ADBD6766-0848-4A45-A825-061A898E6EB8}"/>
              </a:ext>
            </a:extLst>
          </p:cNvPr>
          <p:cNvSpPr/>
          <p:nvPr/>
        </p:nvSpPr>
        <p:spPr>
          <a:xfrm>
            <a:off x="11116279" y="836720"/>
            <a:ext cx="1044863" cy="101308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CD0D486-251E-486D-B3C9-1001BEBE04EA}"/>
              </a:ext>
            </a:extLst>
          </p:cNvPr>
          <p:cNvSpPr/>
          <p:nvPr/>
        </p:nvSpPr>
        <p:spPr>
          <a:xfrm rot="17345711">
            <a:off x="11104920" y="2119033"/>
            <a:ext cx="469607" cy="5906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DCFCE979-2B43-4F48-A177-B113F311DAD8}"/>
              </a:ext>
            </a:extLst>
          </p:cNvPr>
          <p:cNvSpPr/>
          <p:nvPr/>
        </p:nvSpPr>
        <p:spPr>
          <a:xfrm rot="15084563">
            <a:off x="11747470" y="2116645"/>
            <a:ext cx="469607" cy="5906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8CDCB9C-0A46-4566-8515-0FD86F180BD0}"/>
              </a:ext>
            </a:extLst>
          </p:cNvPr>
          <p:cNvSpPr txBox="1"/>
          <p:nvPr/>
        </p:nvSpPr>
        <p:spPr>
          <a:xfrm>
            <a:off x="4948391" y="2079484"/>
            <a:ext cx="4034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2030: 1 million qubit Google prediction</a:t>
            </a:r>
            <a:endParaRPr lang="en-CH" dirty="0"/>
          </a:p>
        </p:txBody>
      </p:sp>
      <p:sp>
        <p:nvSpPr>
          <p:cNvPr id="59" name="Arrow: Down 58">
            <a:extLst>
              <a:ext uri="{FF2B5EF4-FFF2-40B4-BE49-F238E27FC236}">
                <a16:creationId xmlns:a16="http://schemas.microsoft.com/office/drawing/2014/main" id="{66901BC4-2CE9-4C44-AECA-6635A28738D6}"/>
              </a:ext>
            </a:extLst>
          </p:cNvPr>
          <p:cNvSpPr/>
          <p:nvPr/>
        </p:nvSpPr>
        <p:spPr>
          <a:xfrm>
            <a:off x="6551264" y="2447722"/>
            <a:ext cx="201874" cy="381223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D04692B2-C602-4BB5-B366-4F07160F8E01}"/>
              </a:ext>
            </a:extLst>
          </p:cNvPr>
          <p:cNvSpPr txBox="1"/>
          <p:nvPr/>
        </p:nvSpPr>
        <p:spPr>
          <a:xfrm>
            <a:off x="4274227" y="2438753"/>
            <a:ext cx="1348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 here…</a:t>
            </a:r>
            <a:endParaRPr lang="en-CH" dirty="0"/>
          </a:p>
        </p:txBody>
      </p:sp>
      <p:sp>
        <p:nvSpPr>
          <p:cNvPr id="65" name="Arrow: Up 64">
            <a:extLst>
              <a:ext uri="{FF2B5EF4-FFF2-40B4-BE49-F238E27FC236}">
                <a16:creationId xmlns:a16="http://schemas.microsoft.com/office/drawing/2014/main" id="{44AF136B-DB1B-4155-B24D-5C2802DC87B2}"/>
              </a:ext>
            </a:extLst>
          </p:cNvPr>
          <p:cNvSpPr/>
          <p:nvPr/>
        </p:nvSpPr>
        <p:spPr>
          <a:xfrm>
            <a:off x="9522203" y="3533147"/>
            <a:ext cx="335559" cy="119962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D32DB7C3-E90F-4EEB-ADA1-8D7F8E3BD80F}"/>
              </a:ext>
            </a:extLst>
          </p:cNvPr>
          <p:cNvSpPr txBox="1"/>
          <p:nvPr/>
        </p:nvSpPr>
        <p:spPr>
          <a:xfrm>
            <a:off x="9070848" y="4785888"/>
            <a:ext cx="14321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AES-128 </a:t>
            </a:r>
          </a:p>
          <a:p>
            <a:pPr algn="ctr"/>
            <a:r>
              <a:rPr lang="en-US" dirty="0"/>
              <a:t>broken by Grover’s</a:t>
            </a:r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1094890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7" grpId="0" animBg="1"/>
      <p:bldP spid="18" grpId="0" uiExpand="1" build="p"/>
      <p:bldP spid="19" grpId="0" animBg="1"/>
      <p:bldP spid="21" grpId="0" animBg="1"/>
      <p:bldP spid="22" grpId="0"/>
      <p:bldP spid="24" grpId="0"/>
      <p:bldP spid="28" grpId="0" animBg="1"/>
      <p:bldP spid="30" grpId="0" animBg="1"/>
      <p:bldP spid="32" grpId="0"/>
      <p:bldP spid="33" grpId="0"/>
      <p:bldP spid="34" grpId="0" animBg="1"/>
      <p:bldP spid="36" grpId="0" animBg="1"/>
      <p:bldP spid="39" grpId="0" animBg="1"/>
      <p:bldP spid="41" grpId="0" animBg="1"/>
      <p:bldP spid="43" grpId="0" animBg="1"/>
      <p:bldP spid="44" grpId="0"/>
      <p:bldP spid="46" grpId="0" animBg="1"/>
      <p:bldP spid="48" grpId="0" animBg="1"/>
      <p:bldP spid="50" grpId="0" animBg="1"/>
      <p:bldP spid="52" grpId="0" animBg="1"/>
      <p:bldP spid="54" grpId="0" animBg="1"/>
      <p:bldP spid="56" grpId="0" animBg="1"/>
      <p:bldP spid="57" grpId="0"/>
      <p:bldP spid="59" grpId="0" animBg="1"/>
      <p:bldP spid="64" grpId="0"/>
      <p:bldP spid="64" grpId="1"/>
      <p:bldP spid="65" grpId="0" animBg="1"/>
      <p:bldP spid="6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27DE0918-9DA2-4F43-8FC1-5D129F670E3E}"/>
              </a:ext>
            </a:extLst>
          </p:cNvPr>
          <p:cNvSpPr/>
          <p:nvPr/>
        </p:nvSpPr>
        <p:spPr>
          <a:xfrm>
            <a:off x="394282" y="1157678"/>
            <a:ext cx="3246540" cy="62917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Make quantum computers good for something</a:t>
            </a:r>
            <a:endParaRPr lang="en-CH" dirty="0">
              <a:solidFill>
                <a:sysClr val="windowText" lastClr="000000"/>
              </a:solidFill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0EE6D0FE-C1C9-4D62-9EEF-90C31E6A19D7}"/>
              </a:ext>
            </a:extLst>
          </p:cNvPr>
          <p:cNvSpPr/>
          <p:nvPr/>
        </p:nvSpPr>
        <p:spPr>
          <a:xfrm>
            <a:off x="4187505" y="1157679"/>
            <a:ext cx="3362587" cy="62917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Reduce errors, increase qubits</a:t>
            </a:r>
            <a:endParaRPr lang="en-CH" dirty="0">
              <a:solidFill>
                <a:sysClr val="windowText" lastClr="000000"/>
              </a:solidFill>
            </a:endParaRPr>
          </a:p>
        </p:txBody>
      </p:sp>
      <p:sp>
        <p:nvSpPr>
          <p:cNvPr id="21" name="Arrow: Up 20">
            <a:extLst>
              <a:ext uri="{FF2B5EF4-FFF2-40B4-BE49-F238E27FC236}">
                <a16:creationId xmlns:a16="http://schemas.microsoft.com/office/drawing/2014/main" id="{0F7D0ED7-7CA6-472E-A274-82B89F2C6B07}"/>
              </a:ext>
            </a:extLst>
          </p:cNvPr>
          <p:cNvSpPr/>
          <p:nvPr/>
        </p:nvSpPr>
        <p:spPr>
          <a:xfrm>
            <a:off x="7659848" y="1786849"/>
            <a:ext cx="335559" cy="119962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76830A0-8E3A-4A71-99E7-F4DDAE07DA74}"/>
              </a:ext>
            </a:extLst>
          </p:cNvPr>
          <p:cNvSpPr txBox="1"/>
          <p:nvPr/>
        </p:nvSpPr>
        <p:spPr>
          <a:xfrm>
            <a:off x="6753138" y="3103921"/>
            <a:ext cx="24495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Shor’s algorithm breaks 256-bit ECC crypto</a:t>
            </a:r>
            <a:endParaRPr lang="en-CH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8CDCB9C-0A46-4566-8515-0FD86F180BD0}"/>
              </a:ext>
            </a:extLst>
          </p:cNvPr>
          <p:cNvSpPr txBox="1"/>
          <p:nvPr/>
        </p:nvSpPr>
        <p:spPr>
          <a:xfrm>
            <a:off x="4948391" y="368128"/>
            <a:ext cx="4034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2030: 1 million qubit Google prediction</a:t>
            </a:r>
            <a:endParaRPr lang="en-CH" dirty="0"/>
          </a:p>
        </p:txBody>
      </p:sp>
      <p:sp>
        <p:nvSpPr>
          <p:cNvPr id="59" name="Arrow: Down 58">
            <a:extLst>
              <a:ext uri="{FF2B5EF4-FFF2-40B4-BE49-F238E27FC236}">
                <a16:creationId xmlns:a16="http://schemas.microsoft.com/office/drawing/2014/main" id="{66901BC4-2CE9-4C44-AECA-6635A28738D6}"/>
              </a:ext>
            </a:extLst>
          </p:cNvPr>
          <p:cNvSpPr/>
          <p:nvPr/>
        </p:nvSpPr>
        <p:spPr>
          <a:xfrm>
            <a:off x="6551264" y="736366"/>
            <a:ext cx="201874" cy="381223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2" name="Left Brace 1">
            <a:extLst>
              <a:ext uri="{FF2B5EF4-FFF2-40B4-BE49-F238E27FC236}">
                <a16:creationId xmlns:a16="http://schemas.microsoft.com/office/drawing/2014/main" id="{9E2E1A2F-50A1-4595-9C8C-B1F1B25579FD}"/>
              </a:ext>
            </a:extLst>
          </p:cNvPr>
          <p:cNvSpPr/>
          <p:nvPr/>
        </p:nvSpPr>
        <p:spPr>
          <a:xfrm rot="16200000">
            <a:off x="5711153" y="434123"/>
            <a:ext cx="344648" cy="3333230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E9B7B52-EAEF-41B8-B228-A030850137E9}"/>
              </a:ext>
            </a:extLst>
          </p:cNvPr>
          <p:cNvSpPr txBox="1"/>
          <p:nvPr/>
        </p:nvSpPr>
        <p:spPr>
          <a:xfrm>
            <a:off x="5131266" y="2414624"/>
            <a:ext cx="1929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 – 30 years??</a:t>
            </a:r>
            <a:endParaRPr lang="en-CH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6999D9-82E8-4B68-A118-822210183994}"/>
              </a:ext>
            </a:extLst>
          </p:cNvPr>
          <p:cNvSpPr txBox="1"/>
          <p:nvPr/>
        </p:nvSpPr>
        <p:spPr>
          <a:xfrm>
            <a:off x="394282" y="3465831"/>
            <a:ext cx="1156841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Why do something now?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Store now, decrypt later attack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Takes time to properly switch crypto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In a distributed (e.g. blockchain or even personal automobiles) scenario – users would need to individually migrate … could take time to get them all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FF0000"/>
                </a:solidFill>
              </a:rPr>
              <a:t>May still need to optimally design the crypto protocols. KEMs + signatures are done, but most of the other stuff is not!</a:t>
            </a:r>
            <a:endParaRPr lang="en-CH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990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B9579-AD36-4964-9D1B-1EA06B44B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Quantum-Safe ZK Proofs</a:t>
            </a:r>
            <a:endParaRPr lang="en-C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D964B-11C6-43B8-8720-6F7586729E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PCP approach of Kilian, </a:t>
            </a:r>
            <a:r>
              <a:rPr lang="en-US" dirty="0" err="1"/>
              <a:t>Micali</a:t>
            </a:r>
            <a:r>
              <a:rPr lang="en-US" dirty="0"/>
              <a:t> relies just on collision-resistant hashing, so is quantum-safe</a:t>
            </a:r>
          </a:p>
          <a:p>
            <a:endParaRPr lang="en-US" dirty="0"/>
          </a:p>
          <a:p>
            <a:r>
              <a:rPr lang="en-US" dirty="0"/>
              <a:t>Many recent improvements (e.g. </a:t>
            </a:r>
            <a:r>
              <a:rPr lang="en-US" dirty="0" err="1"/>
              <a:t>Ligero</a:t>
            </a:r>
            <a:r>
              <a:rPr lang="en-US" dirty="0"/>
              <a:t>, Aurora)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Downsides: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Some “start up” cost (around 100KB)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Not fast (at least a few hundred </a:t>
            </a:r>
            <a:r>
              <a:rPr lang="en-US" dirty="0" err="1"/>
              <a:t>ms</a:t>
            </a:r>
            <a:r>
              <a:rPr lang="en-US" dirty="0"/>
              <a:t> per hash function proof)</a:t>
            </a:r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2284979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0D3FE6EE-C7A5-43B9-94C6-659A4D4A9953}" vid="{5BCF1697-B6EC-4CD5-BAF3-3498963E77C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3180</TotalTime>
  <Words>2762</Words>
  <Application>Microsoft Office PowerPoint</Application>
  <PresentationFormat>Widescreen</PresentationFormat>
  <Paragraphs>413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Arial</vt:lpstr>
      <vt:lpstr>BreveText</vt:lpstr>
      <vt:lpstr>Calibri</vt:lpstr>
      <vt:lpstr>Calibri Light</vt:lpstr>
      <vt:lpstr>Open Sans</vt:lpstr>
      <vt:lpstr>Wingdings</vt:lpstr>
      <vt:lpstr>Office Theme</vt:lpstr>
      <vt:lpstr>Lattices and Zero-Knowledge</vt:lpstr>
      <vt:lpstr>Goals of this Talk</vt:lpstr>
      <vt:lpstr>Zero Knowledge</vt:lpstr>
      <vt:lpstr>Typical Use Scenario</vt:lpstr>
      <vt:lpstr>A Lot of Recent Constructions …</vt:lpstr>
      <vt:lpstr>Quantum Computing</vt:lpstr>
      <vt:lpstr>PowerPoint Presentation</vt:lpstr>
      <vt:lpstr>PowerPoint Presentation</vt:lpstr>
      <vt:lpstr>Quantum-Safe ZK Proofs</vt:lpstr>
      <vt:lpstr>Lattices</vt:lpstr>
      <vt:lpstr>(USA-centric) Quantum-Safe Standards Progress</vt:lpstr>
      <vt:lpstr>NIST Round 3 Finalists (announced in July 2020)</vt:lpstr>
      <vt:lpstr>(USA-centric) Quantum-Safe Standards Progress</vt:lpstr>
      <vt:lpstr>Basic Lattice Zero Knowledge</vt:lpstr>
      <vt:lpstr>Discrete Log and Lattice Problems</vt:lpstr>
      <vt:lpstr>More General Lattice Problems  (Module-LWE / SIS)</vt:lpstr>
      <vt:lpstr>Schnorr Protocol for gs=h</vt:lpstr>
      <vt:lpstr>Schnorr Protocol</vt:lpstr>
      <vt:lpstr>Schnorr Protocol</vt:lpstr>
      <vt:lpstr>Let’s try the same ZK Proof R=Z[X]/(Xn+1)  </vt:lpstr>
      <vt:lpstr>Let’s try the same ZK Proof</vt:lpstr>
      <vt:lpstr>(Simple) Rejection Sampling</vt:lpstr>
      <vt:lpstr>Let’s try the same ZK Proof</vt:lpstr>
      <vt:lpstr>Let’s try the same ZK Proof</vt:lpstr>
      <vt:lpstr>Let’s try the same ZK Proof</vt:lpstr>
      <vt:lpstr>Practical Zero-Knowledge Proofs</vt:lpstr>
      <vt:lpstr>An Application Example</vt:lpstr>
      <vt:lpstr>A Middle-Ground Between Classical and Quantum-Safe? </vt:lpstr>
      <vt:lpstr>Middle-Ground Example [DLS ‘19]</vt:lpstr>
      <vt:lpstr>Conclusions and Further Resources</vt:lpstr>
      <vt:lpstr>(Some) 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Lattices and Zero-Knowledge</dc:title>
  <dc:creator>Vadim Lyubashevsky</dc:creator>
  <cp:lastModifiedBy>Vadim Lyubashevsky</cp:lastModifiedBy>
  <cp:revision>74</cp:revision>
  <dcterms:created xsi:type="dcterms:W3CDTF">2020-09-13T17:09:16Z</dcterms:created>
  <dcterms:modified xsi:type="dcterms:W3CDTF">2020-09-16T12:17:40Z</dcterms:modified>
</cp:coreProperties>
</file>