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r:id="rId1"/>
  </p:sldMasterIdLst>
  <p:notesMasterIdLst>
    <p:notesMasterId r:id="rId29"/>
  </p:notesMasterIdLst>
  <p:handoutMasterIdLst>
    <p:handoutMasterId r:id="rId30"/>
  </p:handoutMasterIdLst>
  <p:sldIdLst>
    <p:sldId id="360" r:id="rId2"/>
    <p:sldId id="421" r:id="rId3"/>
    <p:sldId id="426" r:id="rId4"/>
    <p:sldId id="427" r:id="rId5"/>
    <p:sldId id="401" r:id="rId6"/>
    <p:sldId id="424" r:id="rId7"/>
    <p:sldId id="373" r:id="rId8"/>
    <p:sldId id="375" r:id="rId9"/>
    <p:sldId id="374" r:id="rId10"/>
    <p:sldId id="425" r:id="rId11"/>
    <p:sldId id="411" r:id="rId12"/>
    <p:sldId id="404" r:id="rId13"/>
    <p:sldId id="420" r:id="rId14"/>
    <p:sldId id="412" r:id="rId15"/>
    <p:sldId id="406" r:id="rId16"/>
    <p:sldId id="405" r:id="rId17"/>
    <p:sldId id="415" r:id="rId18"/>
    <p:sldId id="407" r:id="rId19"/>
    <p:sldId id="408" r:id="rId20"/>
    <p:sldId id="409" r:id="rId21"/>
    <p:sldId id="410" r:id="rId22"/>
    <p:sldId id="414" r:id="rId23"/>
    <p:sldId id="423" r:id="rId24"/>
    <p:sldId id="277" r:id="rId25"/>
    <p:sldId id="417" r:id="rId26"/>
    <p:sldId id="419" r:id="rId27"/>
    <p:sldId id="418" r:id="rId28"/>
  </p:sldIdLst>
  <p:sldSz cx="9144000" cy="6858000" type="screen4x3"/>
  <p:notesSz cx="6997700" cy="92837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SzPct val="130000"/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SzPct val="130000"/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SzPct val="130000"/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SzPct val="130000"/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SzPct val="130000"/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B90C5"/>
    <a:srgbClr val="2773B6"/>
    <a:srgbClr val="E8C19E"/>
    <a:srgbClr val="F9FCFF"/>
    <a:srgbClr val="85D3FA"/>
    <a:srgbClr val="A9E59B"/>
    <a:srgbClr val="A9E59E"/>
    <a:srgbClr val="777777"/>
    <a:srgbClr val="969696"/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1804" autoAdjust="0"/>
    <p:restoredTop sz="96136" autoAdjust="0"/>
  </p:normalViewPr>
  <p:slideViewPr>
    <p:cSldViewPr>
      <p:cViewPr varScale="1">
        <p:scale>
          <a:sx n="110" d="100"/>
          <a:sy n="110" d="100"/>
        </p:scale>
        <p:origin x="-712" y="-112"/>
      </p:cViewPr>
      <p:guideLst>
        <p:guide orient="horz" pos="2167"/>
        <p:guide orient="horz" pos="4092"/>
        <p:guide orient="horz" pos="219"/>
        <p:guide orient="horz" pos="776"/>
        <p:guide orient="horz" pos="2446"/>
        <p:guide pos="2868"/>
        <p:guide pos="5464"/>
        <p:guide pos="288"/>
        <p:guide pos="4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FD2B08CC-CBD8-2844-97D8-85FD4B322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185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buSzTx/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E10503DB-048C-6244-8D51-88A2366C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65" charset="0"/>
        <a:ea typeface="ＭＳ Ｐゴシック" pitchFamily="34" charset="-128"/>
        <a:cs typeface="ＭＳ Ｐゴシック" pitchFamily="34" charset="-128"/>
      </a:defRPr>
    </a:lvl1pPr>
    <a:lvl2pPr marL="231775" indent="-23018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ＭＳ Ｐゴシック" pitchFamily="34" charset="-128"/>
      </a:defRPr>
    </a:lvl2pPr>
    <a:lvl3pPr marL="461963" indent="-228600" algn="l" rtl="0" eaLnBrk="0" fontAlgn="base" hangingPunct="0">
      <a:spcBef>
        <a:spcPct val="30000"/>
      </a:spcBef>
      <a:spcAft>
        <a:spcPct val="0"/>
      </a:spcAft>
      <a:buFont typeface="Verdana" charset="0"/>
      <a:buChar char="–"/>
      <a:defRPr sz="1200" kern="1200">
        <a:solidFill>
          <a:schemeClr val="tx1"/>
        </a:solidFill>
        <a:latin typeface="Verdana" pitchFamily="-65" charset="0"/>
        <a:ea typeface="ＭＳ Ｐゴシック" pitchFamily="-65" charset="-128"/>
        <a:cs typeface="ＭＳ Ｐゴシック" pitchFamily="34" charset="-128"/>
      </a:defRPr>
    </a:lvl3pPr>
    <a:lvl4pPr marL="633413" indent="-169863" algn="l" rtl="0" eaLnBrk="0" fontAlgn="base" hangingPunct="0">
      <a:spcBef>
        <a:spcPct val="30000"/>
      </a:spcBef>
      <a:spcAft>
        <a:spcPct val="0"/>
      </a:spcAft>
      <a:buFont typeface="Verdana" charset="0"/>
      <a:buChar char="•"/>
      <a:defRPr sz="1000" kern="1200">
        <a:solidFill>
          <a:schemeClr val="tx1"/>
        </a:solidFill>
        <a:latin typeface="Verdana" pitchFamily="-65" charset="0"/>
        <a:ea typeface="ＭＳ Ｐゴシック" pitchFamily="-65" charset="-128"/>
        <a:cs typeface="ＭＳ Ｐゴシック" pitchFamily="34" charset="-128"/>
      </a:defRPr>
    </a:lvl4pPr>
    <a:lvl5pPr marL="803275" indent="-168275" algn="l" rtl="0" eaLnBrk="0" fontAlgn="base" hangingPunct="0">
      <a:spcBef>
        <a:spcPct val="30000"/>
      </a:spcBef>
      <a:spcAft>
        <a:spcPct val="0"/>
      </a:spcAft>
      <a:buFont typeface="Verdana" charset="0"/>
      <a:buChar char="–"/>
      <a:defRPr sz="1000" kern="1200">
        <a:solidFill>
          <a:schemeClr val="tx1"/>
        </a:solidFill>
        <a:latin typeface="Verdana" pitchFamily="-65" charset="0"/>
        <a:ea typeface="ＭＳ Ｐゴシック" pitchFamily="-65" charset="-128"/>
        <a:cs typeface="ＭＳ Ｐゴシック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73F48-1FAF-D242-AA44-65044C3BB12B}" type="slidenum">
              <a:rPr lang="en-US">
                <a:latin typeface="Verdana" charset="0"/>
              </a:rPr>
              <a:pPr/>
              <a:t>1</a:t>
            </a:fld>
            <a:endParaRPr lang="en-US">
              <a:latin typeface="Verdana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C07E5-D43D-B64A-990F-D251B553D217}" type="slidenum">
              <a:rPr lang="en-US">
                <a:latin typeface="Verdana" charset="0"/>
              </a:rPr>
              <a:pPr/>
              <a:t>7</a:t>
            </a:fld>
            <a:endParaRPr lang="en-US">
              <a:latin typeface="Verdana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49B24-113E-5143-820F-2C5255C6DEDC}" type="slidenum">
              <a:rPr lang="en-US">
                <a:latin typeface="Verdana" charset="0"/>
              </a:rPr>
              <a:pPr/>
              <a:t>8</a:t>
            </a:fld>
            <a:endParaRPr lang="en-US">
              <a:latin typeface="Verdana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4171D-2146-7541-AEA8-44EF458BA518}" type="slidenum">
              <a:rPr lang="en-US">
                <a:latin typeface="Verdana" charset="0"/>
              </a:rPr>
              <a:pPr/>
              <a:t>9</a:t>
            </a:fld>
            <a:endParaRPr lang="en-US">
              <a:latin typeface="Verdana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5169C-EB72-7A4F-8EAB-C3EC4744E465}" type="slidenum">
              <a:rPr lang="en-US">
                <a:latin typeface="Verdana" charset="0"/>
              </a:rPr>
              <a:pPr/>
              <a:t>11</a:t>
            </a:fld>
            <a:endParaRPr lang="en-US">
              <a:latin typeface="Verdana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3B8EE-D4E7-FF4E-BC13-39D1DA54CEA1}" type="slidenum">
              <a:rPr lang="en-US">
                <a:latin typeface="Verdana" charset="0"/>
              </a:rPr>
              <a:pPr/>
              <a:t>24</a:t>
            </a:fld>
            <a:endParaRPr lang="en-US">
              <a:latin typeface="Verdana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intel_wht_100 [Converted]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2663" y="479425"/>
            <a:ext cx="1257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2" name="Rectangle 56"/>
          <p:cNvSpPr>
            <a:spLocks noGrp="1" noChangeArrowheads="1"/>
          </p:cNvSpPr>
          <p:nvPr>
            <p:ph type="ctrTitle" sz="quarter"/>
          </p:nvPr>
        </p:nvSpPr>
        <p:spPr>
          <a:xfrm>
            <a:off x="247650" y="2746375"/>
            <a:ext cx="8458200" cy="792163"/>
          </a:xfrm>
        </p:spPr>
        <p:txBody>
          <a:bodyPr anchor="b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153" name="Rectangle 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708400"/>
            <a:ext cx="8216900" cy="1590675"/>
          </a:xfrm>
        </p:spPr>
        <p:txBody>
          <a:bodyPr/>
          <a:lstStyle>
            <a:lvl1pPr marL="0" indent="0" algn="r">
              <a:lnSpc>
                <a:spcPct val="85000"/>
              </a:lnSpc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30200"/>
            <a:ext cx="2055812" cy="421005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0200"/>
            <a:ext cx="6018213" cy="421005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900"/>
            <a:ext cx="4037013" cy="330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31900"/>
            <a:ext cx="4037012" cy="330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0200"/>
            <a:ext cx="8216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1900"/>
            <a:ext cx="82264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552450" y="1246188"/>
            <a:ext cx="184150" cy="401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333333"/>
              </a:solidFill>
              <a:latin typeface="Verdana" pitchFamily="-65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 userDrawn="1"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rgbClr val="0860A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Tx/>
              <a:defRPr/>
            </a:pPr>
            <a:endParaRPr lang="en-US" sz="2000">
              <a:latin typeface="Verdana" pitchFamily="-65" charset="0"/>
            </a:endParaRPr>
          </a:p>
        </p:txBody>
      </p:sp>
      <p:pic>
        <p:nvPicPr>
          <p:cNvPr id="1030" name="Picture 68" descr="intel_wht_100 [Converted]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89875" y="6165850"/>
            <a:ext cx="806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" name="Text Box 71"/>
          <p:cNvSpPr txBox="1">
            <a:spLocks noChangeArrowheads="1"/>
          </p:cNvSpPr>
          <p:nvPr userDrawn="1"/>
        </p:nvSpPr>
        <p:spPr bwMode="auto">
          <a:xfrm>
            <a:off x="5821363" y="6305550"/>
            <a:ext cx="198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SzTx/>
              <a:defRPr/>
            </a:pPr>
            <a:r>
              <a:rPr lang="en-US" sz="1000">
                <a:solidFill>
                  <a:schemeClr val="bg1"/>
                </a:solidFill>
                <a:latin typeface="Neo Sans Intel Medium" pitchFamily="34" charset="0"/>
              </a:rPr>
              <a:t>Software and Services Group</a:t>
            </a:r>
          </a:p>
        </p:txBody>
      </p: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8704263" y="6176963"/>
            <a:ext cx="4397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SzTx/>
              <a:defRPr/>
            </a:pPr>
            <a:fld id="{6A66DDFC-5B81-6D49-A894-0CBAE1DC09E3}" type="slidenum">
              <a:rPr lang="en-US" sz="1200" b="1">
                <a:solidFill>
                  <a:schemeClr val="bg1"/>
                </a:solidFill>
                <a:latin typeface="Arial" pitchFamily="-65" charset="0"/>
              </a:rPr>
              <a:pPr algn="ctr" eaLnBrk="0" hangingPunct="0">
                <a:spcBef>
                  <a:spcPct val="0"/>
                </a:spcBef>
                <a:buSzTx/>
                <a:defRPr/>
              </a:pPr>
              <a:t>‹#›</a:t>
            </a:fld>
            <a:endParaRPr lang="en-US" sz="1200" b="1">
              <a:solidFill>
                <a:schemeClr val="bg1"/>
              </a:solidFill>
              <a:latin typeface="Arial" pitchFamily="-65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  <a:ea typeface="ＭＳ Ｐゴシック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  <a:ea typeface="ＭＳ Ｐゴシック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  <a:ea typeface="ＭＳ Ｐゴシック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  <a:ea typeface="ＭＳ Ｐゴシック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65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40000"/>
        </a:spcAft>
        <a:buSzPct val="130000"/>
        <a:buChar char="•"/>
        <a:defRPr sz="2000">
          <a:solidFill>
            <a:schemeClr val="bg1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457200" indent="-171450" algn="l" rtl="0" eaLnBrk="0" fontAlgn="base" hangingPunct="0">
        <a:spcBef>
          <a:spcPct val="0"/>
        </a:spcBef>
        <a:spcAft>
          <a:spcPct val="40000"/>
        </a:spcAft>
        <a:buFont typeface="Verdana" charset="0"/>
        <a:buChar char="−"/>
        <a:defRPr>
          <a:solidFill>
            <a:schemeClr val="bg1"/>
          </a:solidFill>
          <a:latin typeface="+mn-lt"/>
          <a:ea typeface="ＭＳ Ｐゴシック" pitchFamily="-65" charset="-128"/>
          <a:cs typeface="ＭＳ Ｐゴシック" pitchFamily="34" charset="-128"/>
        </a:defRPr>
      </a:lvl2pPr>
      <a:lvl3pPr marL="742950" indent="-171450" algn="l" rtl="0" eaLnBrk="0" fontAlgn="base" hangingPunct="0">
        <a:spcBef>
          <a:spcPct val="0"/>
        </a:spcBef>
        <a:spcAft>
          <a:spcPct val="40000"/>
        </a:spcAft>
        <a:buFont typeface="Verdana" charset="0"/>
        <a:buChar char="&gt;"/>
        <a:defRPr sz="1600">
          <a:solidFill>
            <a:schemeClr val="bg1"/>
          </a:solidFill>
          <a:latin typeface="+mn-lt"/>
          <a:ea typeface="ＭＳ Ｐゴシック" pitchFamily="-65" charset="-128"/>
          <a:cs typeface="ＭＳ Ｐゴシック" pitchFamily="34" charset="-128"/>
        </a:defRPr>
      </a:lvl3pPr>
      <a:lvl4pPr marL="971550" indent="-114300" algn="l" rtl="0" eaLnBrk="0" fontAlgn="base" hangingPunct="0">
        <a:spcBef>
          <a:spcPct val="0"/>
        </a:spcBef>
        <a:spcAft>
          <a:spcPct val="40000"/>
        </a:spcAft>
        <a:buChar char="•"/>
        <a:defRPr sz="1400">
          <a:solidFill>
            <a:schemeClr val="bg1"/>
          </a:solidFill>
          <a:latin typeface="+mn-lt"/>
          <a:ea typeface="ＭＳ Ｐゴシック" pitchFamily="-65" charset="-128"/>
          <a:cs typeface="ＭＳ Ｐゴシック" pitchFamily="34" charset="-128"/>
        </a:defRPr>
      </a:lvl4pPr>
      <a:lvl5pPr marL="1200150" indent="-114300" algn="l" rtl="0" eaLnBrk="0" fontAlgn="base" hangingPunct="0">
        <a:spcBef>
          <a:spcPct val="0"/>
        </a:spcBef>
        <a:spcAft>
          <a:spcPct val="40000"/>
        </a:spcAft>
        <a:buSzPct val="130000"/>
        <a:buFont typeface="Wingdings" charset="2"/>
        <a:buChar char="ü"/>
        <a:defRPr sz="1200">
          <a:solidFill>
            <a:schemeClr val="bg1"/>
          </a:solidFill>
          <a:latin typeface="+mn-lt"/>
          <a:ea typeface="ＭＳ Ｐゴシック" pitchFamily="-65" charset="-128"/>
          <a:cs typeface="ＭＳ Ｐゴシック" pitchFamily="34" charset="-128"/>
        </a:defRPr>
      </a:lvl5pPr>
      <a:lvl6pPr marL="1657350" indent="-114300" algn="l" rtl="0" fontAlgn="base">
        <a:spcBef>
          <a:spcPct val="0"/>
        </a:spcBef>
        <a:spcAft>
          <a:spcPct val="40000"/>
        </a:spcAft>
        <a:buSzPct val="130000"/>
        <a:buFont typeface="Wingdings" pitchFamily="-65" charset="2"/>
        <a:buChar char="ü"/>
        <a:defRPr sz="1200">
          <a:solidFill>
            <a:schemeClr val="bg1"/>
          </a:solidFill>
          <a:latin typeface="+mn-lt"/>
          <a:ea typeface="ＭＳ Ｐゴシック" pitchFamily="-65" charset="-128"/>
        </a:defRPr>
      </a:lvl6pPr>
      <a:lvl7pPr marL="2114550" indent="-114300" algn="l" rtl="0" fontAlgn="base">
        <a:spcBef>
          <a:spcPct val="0"/>
        </a:spcBef>
        <a:spcAft>
          <a:spcPct val="40000"/>
        </a:spcAft>
        <a:buSzPct val="130000"/>
        <a:buFont typeface="Wingdings" pitchFamily="-65" charset="2"/>
        <a:buChar char="ü"/>
        <a:defRPr sz="1200">
          <a:solidFill>
            <a:schemeClr val="bg1"/>
          </a:solidFill>
          <a:latin typeface="+mn-lt"/>
          <a:ea typeface="ＭＳ Ｐゴシック" pitchFamily="-65" charset="-128"/>
        </a:defRPr>
      </a:lvl7pPr>
      <a:lvl8pPr marL="2571750" indent="-114300" algn="l" rtl="0" fontAlgn="base">
        <a:spcBef>
          <a:spcPct val="0"/>
        </a:spcBef>
        <a:spcAft>
          <a:spcPct val="40000"/>
        </a:spcAft>
        <a:buSzPct val="130000"/>
        <a:buFont typeface="Wingdings" pitchFamily="-65" charset="2"/>
        <a:buChar char="ü"/>
        <a:defRPr sz="1200">
          <a:solidFill>
            <a:schemeClr val="bg1"/>
          </a:solidFill>
          <a:latin typeface="+mn-lt"/>
          <a:ea typeface="ＭＳ Ｐゴシック" pitchFamily="-65" charset="-128"/>
        </a:defRPr>
      </a:lvl8pPr>
      <a:lvl9pPr marL="3028950" indent="-114300" algn="l" rtl="0" fontAlgn="base">
        <a:spcBef>
          <a:spcPct val="0"/>
        </a:spcBef>
        <a:spcAft>
          <a:spcPct val="40000"/>
        </a:spcAft>
        <a:buSzPct val="130000"/>
        <a:buFont typeface="Wingdings" pitchFamily="-65" charset="2"/>
        <a:buChar char="ü"/>
        <a:defRPr sz="12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Intel</a:t>
            </a:r>
            <a:br>
              <a:rPr lang="en-US" sz="3600" dirty="0" smtClean="0"/>
            </a:br>
            <a:r>
              <a:rPr lang="en-US" sz="3600" dirty="0" smtClean="0"/>
              <a:t>Concurrent </a:t>
            </a:r>
            <a:r>
              <a:rPr lang="en-US" sz="3600" dirty="0"/>
              <a:t>Collections </a:t>
            </a:r>
            <a:br>
              <a:rPr lang="en-US" sz="3600" dirty="0"/>
            </a:br>
            <a:r>
              <a:rPr lang="en-US" sz="3600" dirty="0"/>
              <a:t>(for Haskell)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657600"/>
            <a:ext cx="8216900" cy="15906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Ryan </a:t>
            </a:r>
            <a:r>
              <a:rPr lang="en-US" dirty="0" smtClean="0">
                <a:solidFill>
                  <a:srgbClr val="FFFF00"/>
                </a:solidFill>
              </a:rPr>
              <a:t>Newton*, </a:t>
            </a:r>
            <a:r>
              <a:rPr lang="en-US" dirty="0" err="1" smtClean="0">
                <a:solidFill>
                  <a:srgbClr val="FFFF00"/>
                </a:solidFill>
              </a:rPr>
              <a:t>Chih</a:t>
            </a:r>
            <a:r>
              <a:rPr lang="en-US" dirty="0" smtClean="0">
                <a:solidFill>
                  <a:srgbClr val="FFFF00"/>
                </a:solidFill>
              </a:rPr>
              <a:t>-Ping </a:t>
            </a:r>
            <a:r>
              <a:rPr lang="en-US" dirty="0" smtClean="0">
                <a:solidFill>
                  <a:srgbClr val="FFFF00"/>
                </a:solidFill>
              </a:rPr>
              <a:t>Chen*, </a:t>
            </a:r>
            <a:r>
              <a:rPr lang="en-US" dirty="0" smtClean="0">
                <a:solidFill>
                  <a:srgbClr val="FFFF00"/>
                </a:solidFill>
              </a:rPr>
              <a:t>Simon </a:t>
            </a:r>
            <a:r>
              <a:rPr lang="en-US" dirty="0" smtClean="0">
                <a:solidFill>
                  <a:srgbClr val="FFFF00"/>
                </a:solidFill>
              </a:rPr>
              <a:t>Marlow+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*Intel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+Microsoft Research</a:t>
            </a:r>
          </a:p>
          <a:p>
            <a:pPr eaLnBrk="1" hangingPunct="1"/>
            <a:endParaRPr lang="en-US" sz="1400" b="0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400" b="0" dirty="0">
                <a:solidFill>
                  <a:srgbClr val="FFFF00"/>
                </a:solidFill>
              </a:rPr>
              <a:t>Software and Services Group</a:t>
            </a:r>
          </a:p>
          <a:p>
            <a:pPr eaLnBrk="1" hangingPunct="1"/>
            <a:endParaRPr lang="en-US" b="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1200" b="0" dirty="0" smtClean="0">
                <a:solidFill>
                  <a:srgbClr val="FFFF00"/>
                </a:solidFill>
              </a:rPr>
              <a:t>Jul </a:t>
            </a:r>
            <a:r>
              <a:rPr lang="en-US" sz="1200" b="0" dirty="0" smtClean="0">
                <a:solidFill>
                  <a:srgbClr val="FFFF00"/>
                </a:solidFill>
              </a:rPr>
              <a:t>29, </a:t>
            </a:r>
            <a:r>
              <a:rPr lang="en-US" sz="1200" b="0" dirty="0" smtClean="0">
                <a:solidFill>
                  <a:srgbClr val="FFFF00"/>
                </a:solidFill>
              </a:rPr>
              <a:t>2010</a:t>
            </a:r>
            <a:endParaRPr lang="en-US" sz="1200" b="0" dirty="0">
              <a:solidFill>
                <a:srgbClr val="FFFF00"/>
              </a:solidFill>
            </a:endParaRPr>
          </a:p>
        </p:txBody>
      </p:sp>
      <p:pic>
        <p:nvPicPr>
          <p:cNvPr id="15364" name="Picture 4" descr="440px-Lambda-letter-lowercase-symbol.svg.png"/>
          <p:cNvPicPr>
            <a:picLocks noChangeAspect="1"/>
          </p:cNvPicPr>
          <p:nvPr/>
        </p:nvPicPr>
        <p:blipFill>
          <a:blip r:embed="rId3">
            <a:alphaModFix/>
            <a:lum bright="100000" contrast="24000"/>
          </a:blip>
          <a:srcRect/>
          <a:stretch>
            <a:fillRect/>
          </a:stretch>
        </p:blipFill>
        <p:spPr bwMode="auto">
          <a:xfrm>
            <a:off x="448056" y="1227138"/>
            <a:ext cx="395605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8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381000" y="2819400"/>
            <a:ext cx="8305800" cy="2286000"/>
            <a:chOff x="381000" y="2819400"/>
            <a:chExt cx="8305800" cy="22860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3505200" cy="19050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 smtClean="0">
                  <a:latin typeface="Courier"/>
                  <a:cs typeface="Courier"/>
                </a:rPr>
                <a:t/>
              </a:r>
              <a:br>
                <a:rPr lang="en-US" sz="2000" kern="0" dirty="0" smtClean="0">
                  <a:latin typeface="Courier"/>
                  <a:cs typeface="Courier"/>
                </a:rPr>
              </a:br>
              <a:r>
                <a:rPr lang="en-US" sz="2000" kern="0" dirty="0" smtClean="0">
                  <a:latin typeface="Courier"/>
                  <a:cs typeface="Courier"/>
                </a:rPr>
                <a:t>  </a:t>
              </a:r>
              <a:r>
                <a:rPr lang="en-US" sz="2000" kern="0" dirty="0" smtClean="0">
                  <a:solidFill>
                    <a:schemeClr val="bg1">
                      <a:lumMod val="90000"/>
                    </a:schemeClr>
                  </a:solidFill>
                  <a:latin typeface="Courier"/>
                  <a:cs typeface="Courier"/>
                </a:rPr>
                <a:t>do </a:t>
              </a:r>
              <a:r>
                <a:rPr lang="en-US" sz="2000" kern="0" dirty="0" smtClean="0">
                  <a:latin typeface="Courier"/>
                  <a:cs typeface="Courier"/>
                </a:rPr>
                <a:t>action..</a:t>
              </a:r>
            </a:p>
            <a:p>
              <a:pPr marL="0"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     </a:t>
              </a:r>
              <a:r>
                <a:rPr lang="en-US" sz="2000" kern="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writeChan</a:t>
              </a:r>
              <a:r>
                <a:rPr lang="en-US" sz="20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sz="2000" kern="0" dirty="0" err="1" smtClean="0">
                  <a:latin typeface="Courier"/>
                  <a:cs typeface="Courier"/>
                </a:rPr>
                <a:t>c</a:t>
              </a:r>
              <a:r>
                <a:rPr lang="en-US" sz="2000" kern="0" dirty="0" smtClean="0">
                  <a:latin typeface="Courier"/>
                  <a:cs typeface="Courier"/>
                </a:rPr>
                <a:t> </a:t>
              </a:r>
              <a:r>
                <a:rPr lang="en-US" sz="2000" kern="0" dirty="0" err="1" smtClean="0">
                  <a:latin typeface="Courier"/>
                  <a:cs typeface="Courier"/>
                </a:rPr>
                <a:t>msg</a:t>
              </a:r>
              <a:endParaRPr lang="en-US" sz="2000" kern="0" dirty="0" smtClean="0">
                <a:latin typeface="Courier"/>
                <a:cs typeface="Courier"/>
              </a:endParaRPr>
            </a:p>
            <a:p>
              <a:pPr marL="0"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 smtClean="0">
                  <a:latin typeface="Courier"/>
                  <a:cs typeface="Courier"/>
                </a:rPr>
                <a:t>     action..   </a:t>
              </a:r>
              <a:endParaRPr lang="en-US" sz="2000" kern="0" dirty="0" smtClean="0">
                <a:solidFill>
                  <a:schemeClr val="bg1"/>
                </a:solidFill>
                <a:latin typeface="Courier"/>
                <a:cs typeface="Courier"/>
              </a:endParaRPr>
            </a:p>
            <a:p>
              <a:pPr marL="0"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Char char="−"/>
                <a:defRPr/>
              </a:pPr>
              <a:endParaRPr lang="en-US" sz="2000" kern="0" dirty="0">
                <a:solidFill>
                  <a:srgbClr val="FFFF00"/>
                </a:solidFill>
              </a:endParaRPr>
            </a:p>
            <a:p>
              <a:pPr indent="-171450" algn="l">
                <a:spcBef>
                  <a:spcPct val="0"/>
                </a:spcBef>
                <a:spcAft>
                  <a:spcPct val="40000"/>
                </a:spcAft>
                <a:buFontTx/>
                <a:buChar char="•"/>
                <a:defRPr/>
              </a:pPr>
              <a:endParaRPr lang="en-US" sz="2400" kern="0" dirty="0">
                <a:solidFill>
                  <a:srgbClr val="FFFF00"/>
                </a:solidFill>
              </a:endParaRPr>
            </a:p>
            <a:p>
              <a:pPr marL="0"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Char char="−"/>
                <a:defRPr/>
              </a:pPr>
              <a:endParaRPr lang="en-US" sz="2000" kern="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334000" y="3200400"/>
              <a:ext cx="3352800" cy="19050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>
                  <a:latin typeface="Courier"/>
                  <a:cs typeface="Courier"/>
                </a:rPr>
                <a:t/>
              </a:r>
              <a:br>
                <a:rPr lang="en-US" sz="2000" kern="0" dirty="0">
                  <a:latin typeface="Courier"/>
                  <a:cs typeface="Courier"/>
                </a:rPr>
              </a:br>
              <a:r>
                <a:rPr lang="en-US" sz="2000" kern="0" dirty="0">
                  <a:solidFill>
                    <a:schemeClr val="bg1">
                      <a:lumMod val="90000"/>
                    </a:schemeClr>
                  </a:solidFill>
                  <a:latin typeface="Courier"/>
                  <a:cs typeface="Courier"/>
                </a:rPr>
                <a:t>do</a:t>
              </a:r>
              <a:r>
                <a:rPr lang="en-US" sz="2000" kern="0" dirty="0" smtClean="0">
                  <a:solidFill>
                    <a:schemeClr val="bg1">
                      <a:lumMod val="90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sz="2000" kern="0" dirty="0" smtClean="0">
                  <a:latin typeface="Courier"/>
                  <a:cs typeface="Courier"/>
                </a:rPr>
                <a:t>action..</a:t>
              </a:r>
            </a:p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 smtClean="0">
                  <a:latin typeface="Courier"/>
                  <a:cs typeface="Courier"/>
                </a:rPr>
                <a:t>		</a:t>
              </a:r>
              <a:r>
                <a:rPr lang="en-US" sz="2000" kern="0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readChan</a:t>
              </a:r>
              <a:r>
                <a:rPr lang="en-US" sz="20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sz="2000" kern="0" dirty="0" err="1" smtClean="0">
                  <a:latin typeface="Courier"/>
                  <a:cs typeface="Courier"/>
                </a:rPr>
                <a:t>c</a:t>
              </a:r>
              <a:endParaRPr lang="en-US" sz="2000" kern="0" dirty="0" smtClean="0">
                <a:latin typeface="Courier"/>
                <a:cs typeface="Courier"/>
              </a:endParaRPr>
            </a:p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000" kern="0" dirty="0" smtClean="0">
                  <a:latin typeface="Courier"/>
                  <a:cs typeface="Courier"/>
                </a:rPr>
                <a:t>    action..   </a:t>
              </a:r>
              <a:endParaRPr lang="en-US" sz="2000" kern="0" dirty="0" smtClean="0">
                <a:solidFill>
                  <a:schemeClr val="bg1"/>
                </a:solidFill>
                <a:latin typeface="Courier"/>
                <a:cs typeface="Courier"/>
              </a:endParaRPr>
            </a:p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Char char="−"/>
                <a:defRPr/>
              </a:pPr>
              <a:endParaRPr lang="en-US" sz="2000" kern="0" dirty="0">
                <a:solidFill>
                  <a:srgbClr val="FFFF00"/>
                </a:solidFill>
              </a:endParaRPr>
            </a:p>
            <a:p>
              <a:pPr marL="171450" indent="-171450" algn="l">
                <a:spcBef>
                  <a:spcPct val="0"/>
                </a:spcBef>
                <a:spcAft>
                  <a:spcPct val="40000"/>
                </a:spcAft>
                <a:buFontTx/>
                <a:buChar char="•"/>
                <a:defRPr/>
              </a:pPr>
              <a:endParaRPr lang="en-US" sz="2400" kern="0" dirty="0">
                <a:solidFill>
                  <a:srgbClr val="FFFF00"/>
                </a:solidFill>
              </a:endParaRPr>
            </a:p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Char char="−"/>
                <a:defRPr/>
              </a:pPr>
              <a:endParaRPr lang="en-US" sz="2000" kern="0" dirty="0">
                <a:solidFill>
                  <a:schemeClr val="bg1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in 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608"/>
            <a:ext cx="5334000" cy="1572792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IO Threads and Channels: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3761208"/>
            <a:ext cx="2590800" cy="353592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609600" y="5334000"/>
            <a:ext cx="82296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Tx/>
            </a:pP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This form of message passing sacrifices determinism.</a:t>
            </a:r>
            <a:br>
              <a:rPr lang="en-US" sz="2400" b="1" i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Let’s try </a:t>
            </a:r>
            <a:r>
              <a:rPr lang="en-US" sz="2400" b="1" i="1" dirty="0" err="1" smtClean="0">
                <a:solidFill>
                  <a:schemeClr val="bg2"/>
                </a:solidFill>
                <a:latin typeface="Arial" charset="0"/>
              </a:rPr>
              <a:t>CnC</a:t>
            </a: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 instead…</a:t>
            </a:r>
            <a:endParaRPr lang="en-US" sz="2400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22860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130000"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34" charset="-128"/>
              </a:rPr>
              <a:t>Steps,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pitchFamily="34" charset="-128"/>
              </a:rPr>
              <a:t> Items, and Tags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34" charset="-128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34" charset="-128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34" charset="-128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34" charset="-128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Pct val="130000"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pitchFamily="34" charset="-128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4191000" y="3200400"/>
            <a:ext cx="1524000" cy="1524000"/>
            <a:chOff x="4114800" y="3200400"/>
            <a:chExt cx="1524000" cy="1524000"/>
          </a:xfrm>
        </p:grpSpPr>
        <p:grpSp>
          <p:nvGrpSpPr>
            <p:cNvPr id="6" name="Group 104"/>
            <p:cNvGrpSpPr>
              <a:grpSpLocks/>
            </p:cNvGrpSpPr>
            <p:nvPr/>
          </p:nvGrpSpPr>
          <p:grpSpPr bwMode="auto">
            <a:xfrm>
              <a:off x="4498976" y="4135437"/>
              <a:ext cx="1139824" cy="588963"/>
              <a:chOff x="7013477" y="3297289"/>
              <a:chExt cx="1139612" cy="58928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7013477" y="3373530"/>
                <a:ext cx="225383" cy="208075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rgbClr val="003F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Rectangle 17"/>
              <p:cNvSpPr/>
              <p:nvPr/>
            </p:nvSpPr>
            <p:spPr bwMode="auto">
              <a:xfrm>
                <a:off x="7445197" y="3543484"/>
                <a:ext cx="225383" cy="208074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rgbClr val="003F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9" name="Rectangle 18"/>
              <p:cNvSpPr/>
              <p:nvPr/>
            </p:nvSpPr>
            <p:spPr bwMode="auto">
              <a:xfrm>
                <a:off x="7699148" y="3297289"/>
                <a:ext cx="225383" cy="208075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rgbClr val="003F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0" name="Rectangle 19"/>
              <p:cNvSpPr/>
              <p:nvPr/>
            </p:nvSpPr>
            <p:spPr bwMode="auto">
              <a:xfrm>
                <a:off x="7927706" y="3526012"/>
                <a:ext cx="225383" cy="208075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rgbClr val="003F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1" name="Rectangle 20"/>
              <p:cNvSpPr/>
              <p:nvPr/>
            </p:nvSpPr>
            <p:spPr bwMode="auto">
              <a:xfrm>
                <a:off x="7165849" y="3678494"/>
                <a:ext cx="225383" cy="208075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rgbClr val="003F7D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4114800" y="3200400"/>
              <a:ext cx="1066800" cy="454025"/>
              <a:chOff x="6477000" y="2362200"/>
              <a:chExt cx="1066800" cy="453813"/>
            </a:xfrm>
          </p:grpSpPr>
          <p:sp>
            <p:nvSpPr>
              <p:cNvPr id="23" name="Isosceles Triangle 99"/>
              <p:cNvSpPr>
                <a:spLocks noChangeArrowheads="1"/>
              </p:cNvSpPr>
              <p:nvPr/>
            </p:nvSpPr>
            <p:spPr bwMode="auto">
              <a:xfrm>
                <a:off x="6477000" y="2362200"/>
                <a:ext cx="318347" cy="30141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Isosceles Triangle 100"/>
              <p:cNvSpPr>
                <a:spLocks noChangeArrowheads="1"/>
              </p:cNvSpPr>
              <p:nvPr/>
            </p:nvSpPr>
            <p:spPr bwMode="auto">
              <a:xfrm>
                <a:off x="6844453" y="2514600"/>
                <a:ext cx="318347" cy="30141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Isosceles Triangle 101"/>
              <p:cNvSpPr>
                <a:spLocks noChangeArrowheads="1"/>
              </p:cNvSpPr>
              <p:nvPr/>
            </p:nvSpPr>
            <p:spPr bwMode="auto">
              <a:xfrm>
                <a:off x="7225453" y="2365587"/>
                <a:ext cx="318347" cy="301413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12700">
                <a:solidFill>
                  <a:srgbClr val="262626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26"/>
          <p:cNvGrpSpPr/>
          <p:nvPr/>
        </p:nvGrpSpPr>
        <p:grpSpPr>
          <a:xfrm>
            <a:off x="1509712" y="3200400"/>
            <a:ext cx="6734176" cy="1503363"/>
            <a:chOff x="1509712" y="3200400"/>
            <a:chExt cx="6734176" cy="1503363"/>
          </a:xfrm>
        </p:grpSpPr>
        <p:sp>
          <p:nvSpPr>
            <p:cNvPr id="14" name="Oval 13"/>
            <p:cNvSpPr/>
            <p:nvPr/>
          </p:nvSpPr>
          <p:spPr bwMode="auto">
            <a:xfrm>
              <a:off x="1509712" y="3200400"/>
              <a:ext cx="1995488" cy="9699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Step1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248400" y="3733800"/>
              <a:ext cx="1995488" cy="9699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Step2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Haskell / </a:t>
            </a:r>
            <a:r>
              <a:rPr lang="en-US" dirty="0" err="1" smtClean="0"/>
              <a:t>CnC</a:t>
            </a:r>
            <a:r>
              <a:rPr lang="en-US" dirty="0" smtClean="0"/>
              <a:t> Synergies</a:t>
            </a:r>
          </a:p>
        </p:txBody>
      </p:sp>
      <p:pic>
        <p:nvPicPr>
          <p:cNvPr id="17412" name="Picture 3" descr="BlueHaskell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60960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6426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142"/>
                <a:gridCol w="2742142"/>
                <a:gridCol w="274214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 incarnation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Haskell incarnation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CnC</a:t>
                      </a:r>
                      <a:r>
                        <a:rPr lang="en-US" baseline="0" dirty="0" smtClean="0"/>
                        <a:t>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hopefully </a:t>
                      </a:r>
                      <a:r>
                        <a:rPr lang="en-US" dirty="0" smtClean="0"/>
                        <a:t>pure execute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Pure function</a:t>
                      </a:r>
                      <a:br>
                        <a:rPr lang="en-US" dirty="0" smtClean="0"/>
                      </a:br>
                      <a:r>
                        <a:rPr lang="en-US" sz="1600" i="1" baseline="0" dirty="0" smtClean="0"/>
                        <a:t>Enforce </a:t>
                      </a:r>
                      <a:r>
                        <a:rPr lang="en-US" sz="1600" baseline="0" dirty="0" smtClean="0"/>
                        <a:t>step purity. </a:t>
                      </a:r>
                      <a:endParaRPr lang="en-US" sz="16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</a:t>
                      </a:r>
                      <a:r>
                        <a:rPr lang="en-US" dirty="0" err="1" smtClean="0"/>
                        <a:t>CnC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Graph Execution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</a:t>
                      </a:r>
                      <a:r>
                        <a:rPr lang="en-US" sz="1600" baseline="0" dirty="0" smtClean="0"/>
                        <a:t> execution concurrently on other threads.  Blocking calls allow environment to collect results.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Pure</a:t>
                      </a:r>
                      <a:r>
                        <a:rPr lang="en-US" baseline="0" dirty="0" smtClean="0"/>
                        <a:t> function.  </a:t>
                      </a:r>
                      <a:r>
                        <a:rPr lang="en-US" sz="1600" i="1" baseline="0" dirty="0" smtClean="0"/>
                        <a:t>Leverage </a:t>
                      </a:r>
                      <a:r>
                        <a:rPr lang="en-US" sz="1600" baseline="0" dirty="0" smtClean="0"/>
                        <a:t>the fact that </a:t>
                      </a:r>
                      <a:r>
                        <a:rPr lang="en-US" sz="1600" baseline="0" dirty="0" err="1" smtClean="0"/>
                        <a:t>CnC</a:t>
                      </a:r>
                      <a:r>
                        <a:rPr lang="en-US" sz="1600" baseline="0" dirty="0" smtClean="0"/>
                        <a:t> can play nicely in a pure framework.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1143000" y="4648200"/>
            <a:ext cx="70866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Also, Haskell </a:t>
            </a:r>
            <a:r>
              <a:rPr lang="en-US" sz="2000" i="1" dirty="0" err="1" smtClean="0">
                <a:solidFill>
                  <a:schemeClr val="bg2"/>
                </a:solidFill>
                <a:latin typeface="Arial" charset="0"/>
              </a:rPr>
              <a:t>CnC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 is a fun experiment.  </a:t>
            </a:r>
          </a:p>
          <a:p>
            <a:pPr lvl="1" algn="l" eaLnBrk="0" hangingPunct="0">
              <a:spcBef>
                <a:spcPts val="0"/>
              </a:spcBef>
              <a:spcAft>
                <a:spcPts val="0"/>
              </a:spcAft>
              <a:buSzTx/>
              <a:buFont typeface="Arial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We can try things like idempotent work stealing!  </a:t>
            </a:r>
          </a:p>
          <a:p>
            <a:pPr lvl="1" algn="l" eaLnBrk="0" hangingPunct="0">
              <a:spcBef>
                <a:spcPts val="0"/>
              </a:spcBef>
              <a:spcAft>
                <a:spcPts val="0"/>
              </a:spcAft>
              <a:buSzTx/>
              <a:buFont typeface="Arial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Most imperative threading packages don’t support that.</a:t>
            </a:r>
          </a:p>
          <a:p>
            <a:pPr lvl="1" algn="l" eaLnBrk="0" hangingPunct="0">
              <a:spcBef>
                <a:spcPts val="0"/>
              </a:spcBef>
              <a:spcAft>
                <a:spcPts val="0"/>
              </a:spcAft>
              <a:buSzTx/>
              <a:buFont typeface="Arial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 Can we learn things to bring back to other </a:t>
            </a:r>
            <a:r>
              <a:rPr lang="en-US" sz="2000" dirty="0" err="1" smtClean="0">
                <a:solidFill>
                  <a:schemeClr val="bg2"/>
                </a:solidFill>
                <a:latin typeface="Arial" charset="0"/>
              </a:rPr>
              <a:t>CnC’s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?</a:t>
            </a:r>
            <a:endParaRPr lang="en-US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CnC</a:t>
            </a:r>
            <a:r>
              <a:rPr lang="en-US" dirty="0" smtClean="0"/>
              <a:t> called from Haskell?</a:t>
            </a: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4648200" cy="4419600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Haskell is </a:t>
            </a:r>
            <a:r>
              <a:rPr lang="en-US" sz="2200" i="1" dirty="0" smtClean="0">
                <a:solidFill>
                  <a:srgbClr val="FFFF00"/>
                </a:solidFill>
              </a:rPr>
              <a:t>LAZY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To control par. </a:t>
            </a:r>
            <a:r>
              <a:rPr lang="en-US" sz="2200" dirty="0" err="1" smtClean="0">
                <a:solidFill>
                  <a:schemeClr val="tx1"/>
                </a:solidFill>
              </a:rPr>
              <a:t>eval</a:t>
            </a:r>
            <a:r>
              <a:rPr lang="en-US" sz="2200" dirty="0" smtClean="0">
                <a:solidFill>
                  <a:schemeClr val="tx1"/>
                </a:solidFill>
              </a:rPr>
              <a:t> granularity Haskell </a:t>
            </a:r>
            <a:r>
              <a:rPr lang="en-US" sz="2200" dirty="0" err="1" smtClean="0">
                <a:solidFill>
                  <a:schemeClr val="tx1"/>
                </a:solidFill>
              </a:rPr>
              <a:t>CnC</a:t>
            </a:r>
            <a:r>
              <a:rPr lang="en-US" sz="2200" dirty="0" smtClean="0">
                <a:solidFill>
                  <a:schemeClr val="tx1"/>
                </a:solidFill>
              </a:rPr>
              <a:t> is mostly </a:t>
            </a:r>
            <a:r>
              <a:rPr lang="en-US" sz="2200" i="1" dirty="0" smtClean="0">
                <a:solidFill>
                  <a:srgbClr val="FFFF00"/>
                </a:solidFill>
              </a:rPr>
              <a:t>eager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</a:p>
          <a:p>
            <a:pPr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When the result of a </a:t>
            </a:r>
            <a:r>
              <a:rPr lang="en-US" sz="2200" dirty="0" err="1" smtClean="0">
                <a:solidFill>
                  <a:schemeClr val="tx1"/>
                </a:solidFill>
              </a:rPr>
              <a:t>CnC</a:t>
            </a:r>
            <a:r>
              <a:rPr lang="en-US" sz="2200" dirty="0" smtClean="0">
                <a:solidFill>
                  <a:schemeClr val="tx1"/>
                </a:solidFill>
              </a:rPr>
              <a:t> graph is needed, the whole graph executes, in parallel, to completion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(e.g. WHNF = whole graph evaluated) 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6150" name="Straight Arrow Connector 58"/>
          <p:cNvCxnSpPr>
            <a:cxnSpLocks noChangeShapeType="1"/>
          </p:cNvCxnSpPr>
          <p:nvPr/>
        </p:nvCxnSpPr>
        <p:spPr bwMode="auto">
          <a:xfrm>
            <a:off x="4419600" y="3886200"/>
            <a:ext cx="1905000" cy="1676400"/>
          </a:xfrm>
          <a:prstGeom prst="straightConnector1">
            <a:avLst/>
          </a:prstGeom>
          <a:noFill/>
          <a:ln w="25400">
            <a:noFill/>
            <a:round/>
            <a:headEnd/>
            <a:tailEnd type="arrow" w="med" len="med"/>
          </a:ln>
        </p:spPr>
      </p:cxnSp>
      <p:grpSp>
        <p:nvGrpSpPr>
          <p:cNvPr id="36" name="Group 35"/>
          <p:cNvGrpSpPr/>
          <p:nvPr/>
        </p:nvGrpSpPr>
        <p:grpSpPr>
          <a:xfrm>
            <a:off x="5385578" y="1654314"/>
            <a:ext cx="3454857" cy="4136886"/>
            <a:chOff x="5385578" y="1654314"/>
            <a:chExt cx="3454857" cy="4136886"/>
          </a:xfrm>
        </p:grpSpPr>
        <p:grpSp>
          <p:nvGrpSpPr>
            <p:cNvPr id="27" name="Group 26"/>
            <p:cNvGrpSpPr/>
            <p:nvPr/>
          </p:nvGrpSpPr>
          <p:grpSpPr>
            <a:xfrm>
              <a:off x="5385578" y="2193869"/>
              <a:ext cx="3454857" cy="3597331"/>
              <a:chOff x="5077657" y="2193869"/>
              <a:chExt cx="3454857" cy="3597331"/>
            </a:xfrm>
          </p:grpSpPr>
          <p:grpSp>
            <p:nvGrpSpPr>
              <p:cNvPr id="2" name="Group 55"/>
              <p:cNvGrpSpPr>
                <a:grpSpLocks/>
              </p:cNvGrpSpPr>
              <p:nvPr/>
            </p:nvGrpSpPr>
            <p:grpSpPr bwMode="auto">
              <a:xfrm rot="5400000">
                <a:off x="6480229" y="1592207"/>
                <a:ext cx="1068387" cy="2271712"/>
                <a:chOff x="2590800" y="2604683"/>
                <a:chExt cx="1067595" cy="2272117"/>
              </a:xfrm>
            </p:grpSpPr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2589212" y="4179763"/>
                  <a:ext cx="515556" cy="242930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/>
                <p:nvPr/>
              </p:nvCxnSpPr>
              <p:spPr bwMode="auto">
                <a:xfrm rot="5400000">
                  <a:off x="2133028" y="3887611"/>
                  <a:ext cx="1979966" cy="1587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 rot="5400000">
                  <a:off x="3260116" y="4041864"/>
                  <a:ext cx="242930" cy="518728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0800000" flipV="1">
                  <a:off x="2589213" y="2893659"/>
                  <a:ext cx="533005" cy="381068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 rot="5400000">
                  <a:off x="2139863" y="3724077"/>
                  <a:ext cx="914563" cy="15863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/>
                <p:nvPr/>
              </p:nvCxnSpPr>
              <p:spPr bwMode="auto">
                <a:xfrm rot="5400000">
                  <a:off x="3160627" y="3694696"/>
                  <a:ext cx="990777" cy="1587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3122217" y="2893659"/>
                  <a:ext cx="533005" cy="304854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rot="5400000">
                  <a:off x="2976935" y="2748377"/>
                  <a:ext cx="292152" cy="1587"/>
                </a:xfrm>
                <a:prstGeom prst="line">
                  <a:avLst/>
                </a:prstGeom>
                <a:solidFill>
                  <a:srgbClr val="4D4D4D"/>
                </a:solidFill>
                <a:ln w="38100" cap="flat" cmpd="sng" algn="ctr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7" name="5-Point Star 56"/>
              <p:cNvSpPr/>
              <p:nvPr/>
            </p:nvSpPr>
            <p:spPr bwMode="auto">
              <a:xfrm>
                <a:off x="5635679" y="2498669"/>
                <a:ext cx="457200" cy="457200"/>
              </a:xfrm>
              <a:prstGeom prst="star5">
                <a:avLst/>
              </a:prstGeom>
              <a:solidFill>
                <a:srgbClr val="FFFF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6151" name="Elbow Connector 62"/>
              <p:cNvCxnSpPr>
                <a:cxnSpLocks noChangeShapeType="1"/>
              </p:cNvCxnSpPr>
              <p:nvPr/>
            </p:nvCxnSpPr>
            <p:spPr bwMode="auto">
              <a:xfrm rot="16200000" flipH="1">
                <a:off x="5638800" y="4724400"/>
                <a:ext cx="1143000" cy="990600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noFill/>
                <a:round/>
                <a:headEnd/>
                <a:tailEnd type="arrow" w="med" len="med"/>
              </a:ln>
            </p:spPr>
          </p:cxnSp>
          <p:cxnSp>
            <p:nvCxnSpPr>
              <p:cNvPr id="6152" name="Straight Arrow Connector 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74482" y="3120203"/>
                <a:ext cx="617594" cy="3048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5077657" y="3565469"/>
                <a:ext cx="10152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smtClean="0"/>
                  <a:t>Need </a:t>
                </a:r>
                <a:br>
                  <a:rPr lang="en-US" sz="2000" dirty="0" smtClean="0"/>
                </a:br>
                <a:r>
                  <a:rPr lang="en-US" sz="2000" dirty="0" smtClean="0"/>
                  <a:t>result!</a:t>
                </a:r>
                <a:endParaRPr lang="en-US" sz="2000" dirty="0"/>
              </a:p>
            </p:txBody>
          </p:sp>
          <p:cxnSp>
            <p:nvCxnSpPr>
              <p:cNvPr id="19" name="Straight Arrow Connector 65"/>
              <p:cNvCxnSpPr>
                <a:cxnSpLocks noChangeShapeType="1"/>
              </p:cNvCxnSpPr>
              <p:nvPr/>
            </p:nvCxnSpPr>
            <p:spPr bwMode="auto">
              <a:xfrm rot="5400000">
                <a:off x="7540679" y="3184469"/>
                <a:ext cx="990600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arrow" w="med" len="med"/>
              </a:ln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7616879" y="3810000"/>
                <a:ext cx="91563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err="1" smtClean="0"/>
                  <a:t>Recv</a:t>
                </a:r>
                <a:r>
                  <a:rPr lang="en-US" sz="2000" dirty="0" smtClean="0"/>
                  <a:t>.</a:t>
                </a:r>
              </a:p>
              <a:p>
                <a:pPr algn="l"/>
                <a:r>
                  <a:rPr lang="en-US" sz="2000" dirty="0" smtClean="0"/>
                  <a:t>result</a:t>
                </a:r>
                <a:endParaRPr lang="en-US" sz="2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21479" y="3269159"/>
                <a:ext cx="1377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smtClean="0"/>
                  <a:t>Par exec</a:t>
                </a:r>
                <a:r>
                  <a:rPr lang="en-US" sz="2000" dirty="0"/>
                  <a:t>.</a:t>
                </a:r>
                <a:endParaRPr lang="en-US" sz="2000" dirty="0" smtClean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638800" y="1654314"/>
              <a:ext cx="12073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Fork</a:t>
              </a:r>
              <a:br>
                <a:rPr lang="en-US" sz="2000" dirty="0" smtClean="0"/>
              </a:br>
              <a:r>
                <a:rPr lang="en-US" sz="2000" dirty="0" smtClean="0"/>
                <a:t>workers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complete </a:t>
            </a:r>
            <a:r>
              <a:rPr lang="en-US" dirty="0" err="1" smtClean="0"/>
              <a:t>CnC</a:t>
            </a:r>
            <a:r>
              <a:rPr lang="en-US" dirty="0" smtClean="0"/>
              <a:t> program in Haskell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79500"/>
            <a:ext cx="8226425" cy="5473700"/>
          </a:xfrm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x-none" dirty="0" smtClean="0">
                <a:latin typeface="Monaco"/>
              </a:rPr>
              <a:t> </a:t>
            </a:r>
            <a:r>
              <a:rPr dirty="0" smtClean="0">
                <a:latin typeface="Monaco"/>
              </a:rPr>
              <a:t>myStep items tag =</a:t>
            </a:r>
            <a:br>
              <a:rPr dirty="0" smtClean="0">
                <a:latin typeface="Monaco"/>
              </a:rPr>
            </a:br>
            <a:r>
              <a:rPr b="1" dirty="0" smtClean="0">
                <a:latin typeface="Monaco"/>
              </a:rPr>
              <a:t>  </a:t>
            </a:r>
            <a:r>
              <a:rPr b="1" dirty="0" smtClean="0">
                <a:solidFill>
                  <a:srgbClr val="800000"/>
                </a:solidFill>
                <a:latin typeface="Monaco"/>
              </a:rPr>
              <a:t>do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 </a:t>
            </a:r>
            <a:r>
              <a:rPr dirty="0" smtClean="0">
                <a:latin typeface="Monaco"/>
              </a:rPr>
              <a:t>word1 &lt;-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get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"left"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dirty="0" smtClean="0">
                <a:latin typeface="Monaco"/>
              </a:rPr>
              <a:t>     word2 &lt;-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get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"right"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dirty="0" smtClean="0">
                <a:latin typeface="Monaco"/>
              </a:rPr>
              <a:t>     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put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"result"</a:t>
            </a:r>
            <a:r>
              <a:rPr dirty="0" smtClean="0">
                <a:latin typeface="Monaco"/>
              </a:rPr>
              <a:t> (word1 ++ word2 ++ show tag)</a:t>
            </a:r>
            <a:br>
              <a:rPr dirty="0" smtClean="0">
                <a:latin typeface="Monaco"/>
              </a:rPr>
            </a:b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dirty="0" smtClean="0">
                <a:latin typeface="Monaco"/>
              </a:rPr>
              <a:t>cncGraph =</a:t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</a:t>
            </a:r>
            <a:r>
              <a:rPr b="1" dirty="0" smtClean="0">
                <a:solidFill>
                  <a:srgbClr val="800000"/>
                </a:solidFill>
                <a:latin typeface="Monaco"/>
              </a:rPr>
              <a:t>do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 </a:t>
            </a:r>
            <a:r>
              <a:rPr dirty="0" smtClean="0">
                <a:latin typeface="Monaco"/>
              </a:rPr>
              <a:t>tags </a:t>
            </a:r>
            <a:r>
              <a:rPr lang="x-none" dirty="0" smtClean="0">
                <a:latin typeface="Monaco"/>
              </a:rPr>
              <a:t> </a:t>
            </a:r>
            <a:r>
              <a:rPr dirty="0" smtClean="0">
                <a:latin typeface="Monaco"/>
              </a:rPr>
              <a:t>&lt;- </a:t>
            </a: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Monaco"/>
              </a:rPr>
              <a:t>newTagCol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</a:t>
            </a:r>
            <a:r>
              <a:rPr dirty="0" smtClean="0">
                <a:latin typeface="Monaco"/>
              </a:rPr>
              <a:t>items &lt;-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newItemCol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Monaco"/>
              </a:rPr>
              <a:t>prescribe </a:t>
            </a:r>
            <a:r>
              <a:rPr dirty="0" smtClean="0">
                <a:latin typeface="Monaco"/>
              </a:rPr>
              <a:t>tags (myStep items)</a:t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</a:t>
            </a:r>
            <a:r>
              <a:rPr dirty="0" smtClean="0">
                <a:solidFill>
                  <a:srgbClr val="007300"/>
                </a:solidFill>
                <a:latin typeface="Monaco"/>
              </a:rPr>
              <a:t>initialize</a:t>
            </a:r>
            <a:r>
              <a:rPr dirty="0" smtClean="0">
                <a:latin typeface="Monaco"/>
              </a:rPr>
              <a:t>$</a:t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  </a:t>
            </a:r>
            <a:r>
              <a:rPr b="1" dirty="0" smtClean="0">
                <a:solidFill>
                  <a:srgbClr val="800000"/>
                </a:solidFill>
                <a:latin typeface="Monaco"/>
              </a:rPr>
              <a:t>do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put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"left" "Hello "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    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put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"right" "World "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    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putt </a:t>
            </a:r>
            <a:r>
              <a:rPr dirty="0" smtClean="0">
                <a:latin typeface="Monaco"/>
              </a:rPr>
              <a:t>tags 99</a:t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</a:t>
            </a:r>
            <a:r>
              <a:rPr dirty="0" smtClean="0">
                <a:solidFill>
                  <a:srgbClr val="007300"/>
                </a:solidFill>
                <a:latin typeface="Monaco"/>
              </a:rPr>
              <a:t>finalize</a:t>
            </a:r>
            <a:r>
              <a:rPr dirty="0" smtClean="0">
                <a:latin typeface="Monaco"/>
              </a:rPr>
              <a:t>$</a:t>
            </a:r>
            <a:br>
              <a:rPr dirty="0" smtClean="0">
                <a:latin typeface="Monaco"/>
              </a:rPr>
            </a:br>
            <a:r>
              <a:rPr lang="x-none" dirty="0" smtClean="0">
                <a:latin typeface="Monaco"/>
              </a:rPr>
              <a:t>       </a:t>
            </a:r>
            <a:r>
              <a:rPr b="1" dirty="0" smtClean="0">
                <a:solidFill>
                  <a:srgbClr val="800000"/>
                </a:solidFill>
                <a:latin typeface="Monaco"/>
              </a:rPr>
              <a:t>do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 </a:t>
            </a:r>
            <a:r>
              <a:rPr dirty="0" smtClean="0">
                <a:solidFill>
                  <a:srgbClr val="007EFB"/>
                </a:solidFill>
                <a:latin typeface="Monaco"/>
              </a:rPr>
              <a:t>get </a:t>
            </a:r>
            <a:r>
              <a:rPr dirty="0" smtClean="0">
                <a:latin typeface="Monaco"/>
              </a:rPr>
              <a:t>items </a:t>
            </a:r>
            <a:r>
              <a:rPr dirty="0" smtClean="0">
                <a:solidFill>
                  <a:srgbClr val="800000"/>
                </a:solidFill>
                <a:latin typeface="Monaco"/>
              </a:rPr>
              <a:t>"result"</a:t>
            </a: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dirty="0" smtClean="0">
                <a:latin typeface="Monaco"/>
              </a:rPr>
              <a:t/>
            </a:r>
            <a:br>
              <a:rPr dirty="0" smtClean="0">
                <a:latin typeface="Monaco"/>
              </a:rPr>
            </a:br>
            <a:r>
              <a:rPr b="1" dirty="0" smtClean="0">
                <a:latin typeface="Monaco"/>
              </a:rPr>
              <a:t>main</a:t>
            </a:r>
            <a:r>
              <a:rPr dirty="0" smtClean="0">
                <a:latin typeface="Monaco"/>
              </a:rPr>
              <a:t> = putStrLn (runGraph cncGraph)</a:t>
            </a:r>
            <a:endParaRPr lang="en-US" dirty="0">
              <a:latin typeface="Mona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Initial Results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371600" y="1828800"/>
            <a:ext cx="6324600" cy="1588"/>
          </a:xfrm>
          <a:prstGeom prst="line">
            <a:avLst/>
          </a:prstGeom>
          <a:solidFill>
            <a:srgbClr val="4D4D4D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371600" y="3657600"/>
            <a:ext cx="6324600" cy="1588"/>
          </a:xfrm>
          <a:prstGeom prst="line">
            <a:avLst/>
          </a:prstGeom>
          <a:solidFill>
            <a:srgbClr val="4D4D4D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show you graphs like this:</a:t>
            </a:r>
            <a:endParaRPr lang="en-US" dirty="0"/>
          </a:p>
        </p:txBody>
      </p:sp>
      <p:pic>
        <p:nvPicPr>
          <p:cNvPr id="8195" name="Picture 4" descr="\\.psf\Host\ffh\ryan\research\intel\MUSTBACKUP\Presentations\2010.07.07_haskell_cnc_for_rice\blackscho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066800"/>
            <a:ext cx="6400800" cy="49434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990600" y="6172200"/>
            <a:ext cx="451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(4 socket 8 core </a:t>
            </a:r>
            <a:r>
              <a:rPr lang="en-US" sz="2400" dirty="0" err="1" smtClean="0">
                <a:solidFill>
                  <a:srgbClr val="FFFF00"/>
                </a:solidFill>
              </a:rPr>
              <a:t>Westmere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76200" y="1231900"/>
            <a:ext cx="6702425" cy="3949700"/>
          </a:xfrm>
        </p:spPr>
        <p:txBody>
          <a:bodyPr/>
          <a:lstStyle/>
          <a:p>
            <a:r>
              <a:rPr lang="en-US" sz="2400" dirty="0" smtClean="0"/>
              <a:t>IO based</a:t>
            </a:r>
            <a:r>
              <a:rPr lang="en-US" sz="2400" dirty="0" smtClean="0"/>
              <a:t> </a:t>
            </a:r>
            <a:r>
              <a:rPr lang="en-US" sz="2400" dirty="0" smtClean="0"/>
              <a:t>+ pure</a:t>
            </a:r>
            <a:r>
              <a:rPr lang="en-US" sz="2400" dirty="0" smtClean="0"/>
              <a:t> </a:t>
            </a:r>
            <a:r>
              <a:rPr lang="en-US" sz="2400" dirty="0" err="1" smtClean="0"/>
              <a:t>impl.s</a:t>
            </a:r>
            <a:endParaRPr lang="en-US" sz="2400" dirty="0" smtClean="0"/>
          </a:p>
          <a:p>
            <a:r>
              <a:rPr lang="en-US" sz="2400" dirty="0" smtClean="0"/>
              <a:t>Lots </a:t>
            </a:r>
            <a:r>
              <a:rPr lang="en-US" sz="2400" dirty="0"/>
              <a:t>of fun with </a:t>
            </a:r>
            <a:r>
              <a:rPr lang="en-US" sz="2400" dirty="0" smtClean="0"/>
              <a:t>schedulers!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>
                <a:solidFill>
                  <a:srgbClr val="FFFF00"/>
                </a:solidFill>
              </a:rPr>
              <a:t>Lightweight user threads (3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sz="2000" dirty="0" err="1" smtClean="0">
                <a:solidFill>
                  <a:srgbClr val="FFFF00"/>
                </a:solidFill>
              </a:rPr>
              <a:t>Data.Map</a:t>
            </a:r>
            <a:r>
              <a:rPr lang="en-US" sz="2000" dirty="0" smtClean="0">
                <a:solidFill>
                  <a:srgbClr val="FFFF00"/>
                </a:solidFill>
              </a:rPr>
              <a:t> of </a:t>
            </a:r>
            <a:r>
              <a:rPr lang="en-US" sz="2000" dirty="0" err="1" smtClean="0">
                <a:solidFill>
                  <a:srgbClr val="FFFF00"/>
                </a:solidFill>
              </a:rPr>
              <a:t>MVars</a:t>
            </a:r>
            <a:r>
              <a:rPr lang="en-US" sz="2000" dirty="0" smtClean="0">
                <a:solidFill>
                  <a:srgbClr val="FFFF00"/>
                </a:solidFill>
              </a:rPr>
              <a:t> for data.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Global work queue (4,5,6,7,10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Continuations + Work </a:t>
            </a:r>
            <a:r>
              <a:rPr lang="en-US" sz="2200" dirty="0">
                <a:solidFill>
                  <a:srgbClr val="FFFF00"/>
                </a:solidFill>
              </a:rPr>
              <a:t>stealing </a:t>
            </a:r>
            <a:r>
              <a:rPr lang="en-US" sz="2200" dirty="0" smtClean="0">
                <a:solidFill>
                  <a:srgbClr val="FFFF00"/>
                </a:solidFill>
              </a:rPr>
              <a:t>(10,11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Simple </a:t>
            </a:r>
            <a:r>
              <a:rPr lang="en-US" sz="2000" dirty="0" err="1" smtClean="0">
                <a:solidFill>
                  <a:srgbClr val="FFFF00"/>
                </a:solidFill>
              </a:rPr>
              <a:t>Data.Sequence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deques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FF"/>
                </a:solidFill>
              </a:rPr>
              <a:t>Haskell </a:t>
            </a:r>
            <a:r>
              <a:rPr lang="en-US" sz="2200" dirty="0">
                <a:solidFill>
                  <a:srgbClr val="FFFFFF"/>
                </a:solidFill>
              </a:rPr>
              <a:t>“spark” work stealing (8,9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(Mechanism used by ‘par’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Cilkish</a:t>
            </a:r>
            <a:r>
              <a:rPr lang="en-US" sz="2000" dirty="0" smtClean="0">
                <a:solidFill>
                  <a:srgbClr val="FFFFFF"/>
                </a:solidFill>
              </a:rPr>
              <a:t> sync/join on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 top of IO threads</a:t>
            </a:r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486400" y="2826603"/>
            <a:ext cx="2362200" cy="1745397"/>
            <a:chOff x="6172200" y="3352800"/>
            <a:chExt cx="2362200" cy="1745397"/>
          </a:xfrm>
        </p:grpSpPr>
        <p:sp>
          <p:nvSpPr>
            <p:cNvPr id="22" name="Can 21"/>
            <p:cNvSpPr/>
            <p:nvPr/>
          </p:nvSpPr>
          <p:spPr bwMode="auto">
            <a:xfrm>
              <a:off x="7086600" y="4267200"/>
              <a:ext cx="609600" cy="609600"/>
            </a:xfrm>
            <a:prstGeom prst="can">
              <a:avLst/>
            </a:prstGeom>
            <a:solidFill>
              <a:srgbClr val="4D4D4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30000"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endParaRPr>
            </a:p>
          </p:txBody>
        </p:sp>
        <p:sp>
          <p:nvSpPr>
            <p:cNvPr id="23" name="Punched Tape 22"/>
            <p:cNvSpPr/>
            <p:nvPr/>
          </p:nvSpPr>
          <p:spPr bwMode="auto">
            <a:xfrm>
              <a:off x="6172200" y="3352800"/>
              <a:ext cx="685800" cy="457200"/>
            </a:xfrm>
            <a:prstGeom prst="flowChartPunchedTap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30000"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Verdana" pitchFamily="-65" charset="0"/>
                </a:rPr>
                <a:t>wrkr1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-65" charset="0"/>
              </a:endParaRPr>
            </a:p>
          </p:txBody>
        </p:sp>
        <p:sp>
          <p:nvSpPr>
            <p:cNvPr id="24" name="Punched Tape 23"/>
            <p:cNvSpPr/>
            <p:nvPr/>
          </p:nvSpPr>
          <p:spPr bwMode="auto">
            <a:xfrm>
              <a:off x="7010400" y="3352800"/>
              <a:ext cx="685800" cy="457200"/>
            </a:xfrm>
            <a:prstGeom prst="flowChartPunchedTap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30000"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Verdana" pitchFamily="-65" charset="0"/>
                </a:rPr>
                <a:t>wrkr2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-65" charset="0"/>
              </a:endParaRPr>
            </a:p>
          </p:txBody>
        </p:sp>
        <p:sp>
          <p:nvSpPr>
            <p:cNvPr id="25" name="Punched Tape 24"/>
            <p:cNvSpPr/>
            <p:nvPr/>
          </p:nvSpPr>
          <p:spPr bwMode="auto">
            <a:xfrm>
              <a:off x="7848600" y="3352800"/>
              <a:ext cx="685800" cy="457200"/>
            </a:xfrm>
            <a:prstGeom prst="flowChartPunchedTap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30000"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Verdana" pitchFamily="-65" charset="0"/>
                </a:rPr>
                <a:t>wrkr3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-65" charset="0"/>
              </a:endParaRPr>
            </a:p>
          </p:txBody>
        </p:sp>
        <p:cxnSp>
          <p:nvCxnSpPr>
            <p:cNvPr id="27" name="Shape 26"/>
            <p:cNvCxnSpPr>
              <a:stCxn id="23" idx="2"/>
            </p:cNvCxnSpPr>
            <p:nvPr/>
          </p:nvCxnSpPr>
          <p:spPr bwMode="auto">
            <a:xfrm rot="16200000" flipH="1">
              <a:off x="6549390" y="3729990"/>
              <a:ext cx="502920" cy="571500"/>
            </a:xfrm>
            <a:prstGeom prst="curvedConnector2">
              <a:avLst/>
            </a:prstGeom>
            <a:solidFill>
              <a:srgbClr val="4D4D4D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8" name="Shape 27"/>
            <p:cNvCxnSpPr>
              <a:stCxn id="24" idx="2"/>
              <a:endCxn id="22" idx="1"/>
            </p:cNvCxnSpPr>
            <p:nvPr/>
          </p:nvCxnSpPr>
          <p:spPr bwMode="auto">
            <a:xfrm rot="16200000" flipH="1">
              <a:off x="7120890" y="3996690"/>
              <a:ext cx="502920" cy="38100"/>
            </a:xfrm>
            <a:prstGeom prst="curvedConnector3">
              <a:avLst>
                <a:gd name="adj1" fmla="val 50000"/>
              </a:avLst>
            </a:prstGeom>
            <a:solidFill>
              <a:srgbClr val="4D4D4D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32" name="Shape 27"/>
            <p:cNvCxnSpPr>
              <a:stCxn id="25" idx="2"/>
            </p:cNvCxnSpPr>
            <p:nvPr/>
          </p:nvCxnSpPr>
          <p:spPr bwMode="auto">
            <a:xfrm rot="5400000">
              <a:off x="7654290" y="3729990"/>
              <a:ext cx="502920" cy="571500"/>
            </a:xfrm>
            <a:prstGeom prst="curvedConnector2">
              <a:avLst/>
            </a:prstGeom>
            <a:solidFill>
              <a:srgbClr val="4D4D4D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702421" y="4267200"/>
              <a:ext cx="8319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Global</a:t>
              </a:r>
              <a:br>
                <a:rPr lang="en-US" sz="1600" dirty="0" smtClean="0"/>
              </a:br>
              <a:r>
                <a:rPr lang="en-US" sz="1600" dirty="0" smtClean="0"/>
                <a:t>work</a:t>
              </a:r>
              <a:br>
                <a:rPr lang="en-US" sz="1600" dirty="0" smtClean="0"/>
              </a:br>
              <a:r>
                <a:rPr lang="en-US" sz="1600" dirty="0" smtClean="0"/>
                <a:t>pool</a:t>
              </a:r>
              <a:endParaRPr lang="en-US" sz="16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6800" y="1066800"/>
            <a:ext cx="3237003" cy="1359932"/>
            <a:chOff x="5227621" y="1154668"/>
            <a:chExt cx="3237003" cy="1359932"/>
          </a:xfrm>
        </p:grpSpPr>
        <p:grpSp>
          <p:nvGrpSpPr>
            <p:cNvPr id="21" name="Group 20"/>
            <p:cNvGrpSpPr/>
            <p:nvPr/>
          </p:nvGrpSpPr>
          <p:grpSpPr>
            <a:xfrm>
              <a:off x="5227621" y="1154668"/>
              <a:ext cx="3237003" cy="1359932"/>
              <a:chOff x="5227621" y="1154668"/>
              <a:chExt cx="3237003" cy="135993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547708" y="1915180"/>
                <a:ext cx="2916916" cy="599420"/>
                <a:chOff x="5562600" y="1838980"/>
                <a:chExt cx="2916916" cy="599420"/>
              </a:xfrm>
            </p:grpSpPr>
            <p:sp>
              <p:nvSpPr>
                <p:cNvPr id="4" name="Punched Tape 3"/>
                <p:cNvSpPr/>
                <p:nvPr/>
              </p:nvSpPr>
              <p:spPr bwMode="auto">
                <a:xfrm>
                  <a:off x="5562600" y="1981200"/>
                  <a:ext cx="685800" cy="457200"/>
                </a:xfrm>
                <a:prstGeom prst="flowChartPunchedTap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Verdana" pitchFamily="-65" charset="0"/>
                    </a:rPr>
                    <a:t>thr1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5" name="Punched Tape 4"/>
                <p:cNvSpPr/>
                <p:nvPr/>
              </p:nvSpPr>
              <p:spPr bwMode="auto">
                <a:xfrm>
                  <a:off x="6400800" y="1981200"/>
                  <a:ext cx="685800" cy="457200"/>
                </a:xfrm>
                <a:prstGeom prst="flowChartPunchedTap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Verdana" pitchFamily="-65" charset="0"/>
                    </a:rPr>
                    <a:t>thr2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6" name="Punched Tape 5"/>
                <p:cNvSpPr/>
                <p:nvPr/>
              </p:nvSpPr>
              <p:spPr bwMode="auto">
                <a:xfrm>
                  <a:off x="7239000" y="1981200"/>
                  <a:ext cx="685800" cy="457200"/>
                </a:xfrm>
                <a:prstGeom prst="flowChartPunchedTap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Verdana" pitchFamily="-65" charset="0"/>
                    </a:rPr>
                    <a:t>thr3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8001000" y="1838980"/>
                  <a:ext cx="47851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FF00"/>
                      </a:solidFill>
                    </a:rPr>
                    <a:t>…</a:t>
                  </a:r>
                  <a:endParaRPr lang="en-US" sz="28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5227621" y="1154668"/>
                <a:ext cx="3154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 per step instanc</a:t>
                </a:r>
                <a:r>
                  <a:rPr lang="en-US" dirty="0"/>
                  <a:t>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257800" y="1600200"/>
                <a:ext cx="2895600" cy="377825"/>
                <a:chOff x="5257800" y="1600200"/>
                <a:chExt cx="2895600" cy="37782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5257800" y="1600200"/>
                  <a:ext cx="936625" cy="377825"/>
                  <a:chOff x="5410200" y="1676400"/>
                  <a:chExt cx="936625" cy="377825"/>
                </a:xfrm>
              </p:grpSpPr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5410200" y="1676400"/>
                    <a:ext cx="936625" cy="377825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00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410200" y="1676400"/>
                    <a:ext cx="8741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Step(0)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248400" y="1600200"/>
                  <a:ext cx="936625" cy="377825"/>
                  <a:chOff x="5410200" y="1676400"/>
                  <a:chExt cx="936625" cy="377825"/>
                </a:xfrm>
              </p:grpSpPr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5410200" y="1676400"/>
                    <a:ext cx="936625" cy="377825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00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410200" y="1676400"/>
                    <a:ext cx="8741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Step(1)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7216775" y="1600200"/>
                  <a:ext cx="936625" cy="377825"/>
                  <a:chOff x="5410200" y="1676400"/>
                  <a:chExt cx="936625" cy="377825"/>
                </a:xfrm>
              </p:grpSpPr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5410200" y="1676400"/>
                    <a:ext cx="936625" cy="377825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0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410200" y="1676400"/>
                    <a:ext cx="8741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Step(2)</a:t>
                    </a:r>
                    <a:endParaRPr lang="en-US" sz="1400" dirty="0"/>
                  </a:p>
                </p:txBody>
              </p:sp>
            </p:grpSp>
          </p:grpSp>
        </p:grpSp>
        <p:cxnSp>
          <p:nvCxnSpPr>
            <p:cNvPr id="41" name="Straight Connector 40"/>
            <p:cNvCxnSpPr>
              <a:stCxn id="11" idx="4"/>
              <a:endCxn id="4" idx="0"/>
            </p:cNvCxnSpPr>
            <p:nvPr/>
          </p:nvCxnSpPr>
          <p:spPr bwMode="auto">
            <a:xfrm rot="16200000" flipH="1">
              <a:off x="5745813" y="1958324"/>
              <a:ext cx="125095" cy="164495"/>
            </a:xfrm>
            <a:prstGeom prst="line">
              <a:avLst/>
            </a:prstGeom>
            <a:solidFill>
              <a:srgbClr val="4D4D4D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15" idx="4"/>
              <a:endCxn id="5" idx="0"/>
            </p:cNvCxnSpPr>
            <p:nvPr/>
          </p:nvCxnSpPr>
          <p:spPr bwMode="auto">
            <a:xfrm rot="16200000" flipH="1">
              <a:off x="6660213" y="2034524"/>
              <a:ext cx="125095" cy="12095"/>
            </a:xfrm>
            <a:prstGeom prst="line">
              <a:avLst/>
            </a:prstGeom>
            <a:solidFill>
              <a:srgbClr val="4D4D4D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18" idx="4"/>
              <a:endCxn id="6" idx="0"/>
            </p:cNvCxnSpPr>
            <p:nvPr/>
          </p:nvCxnSpPr>
          <p:spPr bwMode="auto">
            <a:xfrm rot="5400000">
              <a:off x="7563501" y="1981532"/>
              <a:ext cx="125095" cy="118080"/>
            </a:xfrm>
            <a:prstGeom prst="line">
              <a:avLst/>
            </a:prstGeom>
            <a:solidFill>
              <a:srgbClr val="4D4D4D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4965477" y="4655403"/>
            <a:ext cx="3340323" cy="1821597"/>
            <a:chOff x="4965477" y="4655403"/>
            <a:chExt cx="3340323" cy="1821597"/>
          </a:xfrm>
        </p:grpSpPr>
        <p:grpSp>
          <p:nvGrpSpPr>
            <p:cNvPr id="77" name="Group 76"/>
            <p:cNvGrpSpPr/>
            <p:nvPr/>
          </p:nvGrpSpPr>
          <p:grpSpPr>
            <a:xfrm>
              <a:off x="5943600" y="4655403"/>
              <a:ext cx="2362200" cy="1669197"/>
              <a:chOff x="5943600" y="4655403"/>
              <a:chExt cx="2362200" cy="166919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5943600" y="4655403"/>
                <a:ext cx="2362200" cy="1592997"/>
                <a:chOff x="6172200" y="3352800"/>
                <a:chExt cx="2362200" cy="1592997"/>
              </a:xfrm>
            </p:grpSpPr>
            <p:sp>
              <p:nvSpPr>
                <p:cNvPr id="50" name="Can 49"/>
                <p:cNvSpPr/>
                <p:nvPr/>
              </p:nvSpPr>
              <p:spPr bwMode="auto">
                <a:xfrm>
                  <a:off x="6400800" y="4336197"/>
                  <a:ext cx="609600" cy="609600"/>
                </a:xfrm>
                <a:prstGeom prst="can">
                  <a:avLst/>
                </a:prstGeom>
                <a:solidFill>
                  <a:srgbClr val="4D4D4D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51" name="Punched Tape 50"/>
                <p:cNvSpPr/>
                <p:nvPr/>
              </p:nvSpPr>
              <p:spPr bwMode="auto">
                <a:xfrm>
                  <a:off x="6172200" y="3352800"/>
                  <a:ext cx="685800" cy="457200"/>
                </a:xfrm>
                <a:prstGeom prst="flowChartPunchedTap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Verdana" pitchFamily="-65" charset="0"/>
                    </a:rPr>
                    <a:t>wrkr1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53" name="Punched Tape 52"/>
                <p:cNvSpPr/>
                <p:nvPr/>
              </p:nvSpPr>
              <p:spPr bwMode="auto">
                <a:xfrm>
                  <a:off x="7848600" y="3352800"/>
                  <a:ext cx="685800" cy="457200"/>
                </a:xfrm>
                <a:prstGeom prst="flowChartPunchedTap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latin typeface="Verdana" pitchFamily="-65" charset="0"/>
                    </a:rPr>
                    <a:t>wrkr2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Verdana" pitchFamily="-65" charset="0"/>
                  </a:endParaRPr>
                </a:p>
              </p:txBody>
            </p:sp>
            <p:cxnSp>
              <p:nvCxnSpPr>
                <p:cNvPr id="54" name="Shape 53"/>
                <p:cNvCxnSpPr>
                  <a:stCxn id="51" idx="2"/>
                  <a:endCxn id="50" idx="1"/>
                </p:cNvCxnSpPr>
                <p:nvPr/>
              </p:nvCxnSpPr>
              <p:spPr bwMode="auto">
                <a:xfrm rot="16200000" flipH="1">
                  <a:off x="6324392" y="3954988"/>
                  <a:ext cx="571917" cy="190500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4D4D4D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6" name="Shape 27"/>
                <p:cNvCxnSpPr>
                  <a:stCxn id="53" idx="2"/>
                  <a:endCxn id="59" idx="1"/>
                </p:cNvCxnSpPr>
                <p:nvPr/>
              </p:nvCxnSpPr>
              <p:spPr bwMode="auto">
                <a:xfrm rot="5400000">
                  <a:off x="7772192" y="3993088"/>
                  <a:ext cx="648117" cy="190500"/>
                </a:xfrm>
                <a:prstGeom prst="curvedConnector3">
                  <a:avLst>
                    <a:gd name="adj1" fmla="val 50000"/>
                  </a:avLst>
                </a:prstGeom>
                <a:solidFill>
                  <a:srgbClr val="4D4D4D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sp>
            <p:nvSpPr>
              <p:cNvPr id="59" name="Can 58"/>
              <p:cNvSpPr/>
              <p:nvPr/>
            </p:nvSpPr>
            <p:spPr bwMode="auto">
              <a:xfrm>
                <a:off x="7467600" y="5715000"/>
                <a:ext cx="609600" cy="609600"/>
              </a:xfrm>
              <a:prstGeom prst="can">
                <a:avLst/>
              </a:prstGeom>
              <a:solidFill>
                <a:srgbClr val="4D4D4D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cxnSp>
            <p:nvCxnSpPr>
              <p:cNvPr id="64" name="Shape 53"/>
              <p:cNvCxnSpPr>
                <a:stCxn id="51" idx="2"/>
                <a:endCxn id="59" idx="1"/>
              </p:cNvCxnSpPr>
              <p:nvPr/>
            </p:nvCxnSpPr>
            <p:spPr bwMode="auto">
              <a:xfrm rot="16200000" flipH="1">
                <a:off x="6705392" y="4647991"/>
                <a:ext cx="648117" cy="1485900"/>
              </a:xfrm>
              <a:prstGeom prst="curvedConnector3">
                <a:avLst>
                  <a:gd name="adj1" fmla="val 50000"/>
                </a:avLst>
              </a:prstGeom>
              <a:solidFill>
                <a:srgbClr val="4D4D4D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8" name="Shape 53"/>
              <p:cNvCxnSpPr>
                <a:stCxn id="53" idx="2"/>
                <a:endCxn id="50" idx="1"/>
              </p:cNvCxnSpPr>
              <p:nvPr/>
            </p:nvCxnSpPr>
            <p:spPr bwMode="auto">
              <a:xfrm rot="5400000">
                <a:off x="6933992" y="4609891"/>
                <a:ext cx="571917" cy="1485900"/>
              </a:xfrm>
              <a:prstGeom prst="curvedConnector3">
                <a:avLst>
                  <a:gd name="adj1" fmla="val 50000"/>
                </a:avLst>
              </a:prstGeom>
              <a:solidFill>
                <a:srgbClr val="4D4D4D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4965477" y="5646003"/>
              <a:ext cx="1282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Per-thread</a:t>
              </a:r>
              <a:br>
                <a:rPr lang="en-US" sz="1600" dirty="0" smtClean="0"/>
              </a:br>
              <a:r>
                <a:rPr lang="en-US" sz="1600" dirty="0" smtClean="0"/>
                <a:t>work </a:t>
              </a:r>
              <a:br>
                <a:rPr lang="en-US" sz="1600" dirty="0" smtClean="0"/>
              </a:br>
              <a:r>
                <a:rPr lang="en-US" sz="1600" dirty="0" err="1" smtClean="0"/>
                <a:t>deques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graphs…</a:t>
            </a:r>
            <a:endParaRPr lang="en-US" dirty="0"/>
          </a:p>
        </p:txBody>
      </p:sp>
      <p:pic>
        <p:nvPicPr>
          <p:cNvPr id="8195" name="Picture 4" descr="\\.psf\Host\ffh\ryan\research\intel\MUSTBACKUP\Presentations\2010.07.07_haskell_cnc_for_rice\blackscho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066800"/>
            <a:ext cx="6400800" cy="494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Results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3" descr="\\.psf\Host\ffh\ryan\research\intel\MUSTBACKUP\Presentations\2010.07.07_haskell_cnc_for_rice\nb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0"/>
            <a:ext cx="888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Results</a:t>
            </a:r>
          </a:p>
        </p:txBody>
      </p:sp>
      <p:pic>
        <p:nvPicPr>
          <p:cNvPr id="10243" name="Picture 4" descr="\\.psf\Host\ffh\ryan\research\intel\MUSTBACKUP\Presentations\2010.07.07_haskell_cnc_for_rice\blackscho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066800"/>
            <a:ext cx="6400800" cy="4943475"/>
          </a:xfrm>
          <a:noFill/>
        </p:spPr>
      </p:pic>
      <p:pic>
        <p:nvPicPr>
          <p:cNvPr id="10244" name="Picture 2" descr="\\.psf\Host\ffh\ryan\research\intel\MUSTBACKUP\Presentations\2010.07.07_haskell_cnc_for_rice\man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0"/>
            <a:ext cx="888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6425" cy="33083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Push Parallel Scaling in Haskell</a:t>
            </a:r>
          </a:p>
          <a:p>
            <a:pPr lvl="1"/>
            <a:r>
              <a:rPr lang="en-US" dirty="0" smtClean="0"/>
              <a:t>Never trivial</a:t>
            </a:r>
          </a:p>
          <a:p>
            <a:pPr lvl="1"/>
            <a:r>
              <a:rPr lang="en-US" dirty="0" smtClean="0"/>
              <a:t>Harder with: Laziness, complex runtime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Offer another flavor of parallelism: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Explicit graph based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04613" y="3516868"/>
            <a:ext cx="3071987" cy="1283732"/>
            <a:chOff x="204613" y="3352800"/>
            <a:chExt cx="3071987" cy="1283732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533400" y="3352800"/>
              <a:ext cx="2590800" cy="9144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800" kern="0" dirty="0" smtClean="0">
                  <a:latin typeface="Courier"/>
                  <a:cs typeface="Courier"/>
                </a:rPr>
                <a:t>a</a:t>
              </a:r>
              <a:r>
                <a:rPr lang="en-US" sz="2800" kern="0" dirty="0" smtClean="0">
                  <a:latin typeface="Courier"/>
                  <a:cs typeface="Courier"/>
                </a:rPr>
                <a:t> 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`</a:t>
              </a:r>
              <a:r>
                <a:rPr lang="en-US" sz="2800" kern="0" dirty="0" smtClean="0">
                  <a:solidFill>
                    <a:srgbClr val="A9E59E"/>
                  </a:solidFill>
                  <a:latin typeface="Courier"/>
                  <a:cs typeface="Courier"/>
                </a:rPr>
                <a:t>par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`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sz="2800" kern="0" dirty="0" err="1" smtClean="0">
                  <a:latin typeface="Courier"/>
                  <a:cs typeface="Courier"/>
                </a:rPr>
                <a:t>b</a:t>
              </a:r>
              <a:endParaRPr lang="en-US" sz="2800" kern="0" dirty="0" smtClean="0">
                <a:latin typeface="Courier"/>
                <a:cs typeface="Courie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613" y="4267200"/>
              <a:ext cx="3071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Pure operand parallelism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6400" y="4800600"/>
            <a:ext cx="5029200" cy="1447800"/>
            <a:chOff x="1676400" y="4800600"/>
            <a:chExt cx="5029200" cy="144780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1676400" y="5181600"/>
              <a:ext cx="5029200" cy="1066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[: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x</a:t>
              </a:r>
              <a:r>
                <a:rPr lang="en-US" sz="2400" kern="0" dirty="0" smtClean="0">
                  <a:solidFill>
                    <a:srgbClr val="FFFF00"/>
                  </a:solidFill>
                  <a:latin typeface="Courier"/>
                  <a:cs typeface="Courier"/>
                </a:rPr>
                <a:t>*</a:t>
              </a:r>
              <a:r>
                <a:rPr lang="en-US" sz="2400" kern="0" dirty="0" err="1" smtClean="0">
                  <a:latin typeface="Courier"/>
                  <a:cs typeface="Courier"/>
                </a:rPr>
                <a:t>y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|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x</a:t>
              </a:r>
              <a:r>
                <a:rPr lang="en-US" sz="2400" kern="0" dirty="0" smtClean="0">
                  <a:latin typeface="Courier"/>
                  <a:cs typeface="Courier"/>
                </a:rPr>
                <a:t>&lt;-</a:t>
              </a:r>
              <a:r>
                <a:rPr lang="en-US" sz="2400" kern="0" dirty="0" err="1" smtClean="0">
                  <a:latin typeface="Courier"/>
                  <a:cs typeface="Courier"/>
                </a:rPr>
                <a:t>xs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|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y</a:t>
              </a:r>
              <a:r>
                <a:rPr lang="en-US" sz="2400" kern="0" dirty="0" smtClean="0">
                  <a:latin typeface="Courier"/>
                  <a:cs typeface="Courier"/>
                </a:rPr>
                <a:t>&lt;-</a:t>
              </a:r>
              <a:r>
                <a:rPr lang="en-US" sz="2400" kern="0" dirty="0" err="1" smtClean="0">
                  <a:latin typeface="Courier"/>
                  <a:cs typeface="Courier"/>
                </a:rPr>
                <a:t>ys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:]</a:t>
              </a:r>
              <a:endParaRPr lang="en-US" sz="2400" kern="0" dirty="0" smtClean="0">
                <a:solidFill>
                  <a:srgbClr val="85D3FA"/>
                </a:solidFill>
                <a:latin typeface="Courier"/>
                <a:cs typeface="Couri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4800600"/>
              <a:ext cx="2062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Parallelism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0" y="3505200"/>
            <a:ext cx="2819400" cy="1436132"/>
            <a:chOff x="5257800" y="3440668"/>
            <a:chExt cx="2819400" cy="143613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5257800" y="3440668"/>
              <a:ext cx="2743200" cy="1066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800" kern="0" dirty="0" err="1" smtClean="0">
                  <a:solidFill>
                    <a:srgbClr val="A9E59B"/>
                  </a:solidFill>
                  <a:latin typeface="Courier"/>
                  <a:cs typeface="Courier"/>
                </a:rPr>
                <a:t>forkIO</a:t>
              </a:r>
              <a:r>
                <a:rPr lang="en-US" sz="2800" kern="0" dirty="0" smtClean="0">
                  <a:solidFill>
                    <a:schemeClr val="tx1">
                      <a:lumMod val="50000"/>
                    </a:schemeClr>
                  </a:solidFill>
                  <a:latin typeface="Courier"/>
                  <a:cs typeface="Courier"/>
                </a:rPr>
                <a:t>$</a:t>
              </a:r>
              <a:r>
                <a:rPr lang="en-US" sz="2800" kern="0" dirty="0" smtClean="0">
                  <a:latin typeface="Courier"/>
                  <a:cs typeface="Courier"/>
                </a:rPr>
                <a:t> </a:t>
              </a:r>
              <a:r>
                <a:rPr lang="en-US" sz="2800" kern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urier"/>
                  <a:cs typeface="Courier"/>
                </a:rPr>
                <a:t>do</a:t>
              </a:r>
              <a:r>
                <a:rPr lang="en-US" sz="2800" kern="0" dirty="0" smtClean="0">
                  <a:latin typeface="Courier"/>
                  <a:cs typeface="Courier"/>
                </a:rPr>
                <a:t>…</a:t>
              </a:r>
              <a:endParaRPr lang="en-US" sz="2800" kern="0" dirty="0" smtClean="0">
                <a:latin typeface="Courier"/>
                <a:cs typeface="Courie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8005" y="4507468"/>
              <a:ext cx="260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Threaded parallelism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56287" y="1269348"/>
            <a:ext cx="1524000" cy="1066800"/>
            <a:chOff x="5867400" y="609600"/>
            <a:chExt cx="25908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867400" y="609600"/>
              <a:ext cx="2590800" cy="1828800"/>
            </a:xfrm>
            <a:prstGeom prst="rect">
              <a:avLst/>
            </a:prstGeom>
            <a:solidFill>
              <a:srgbClr val="F7FB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30000"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-65" charset="0"/>
              </a:endParaRPr>
            </a:p>
          </p:txBody>
        </p: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5999161" y="685796"/>
              <a:ext cx="2403475" cy="1503372"/>
              <a:chOff x="3821" y="1282"/>
              <a:chExt cx="1514" cy="947"/>
            </a:xfrm>
          </p:grpSpPr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3821" y="1828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333399"/>
                    </a:solidFill>
                    <a:latin typeface="Franklin Gothic Medium" pitchFamily="34" charset="0"/>
                    <a:cs typeface="Tahoma" pitchFamily="34" charset="0"/>
                  </a:rPr>
                  <a:t>C</a:t>
                </a:r>
              </a:p>
            </p:txBody>
          </p: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4229" y="1825"/>
                <a:ext cx="30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333399"/>
                    </a:solidFill>
                    <a:latin typeface="Franklin Gothic Medium" pitchFamily="34" charset="0"/>
                    <a:cs typeface="Tahoma" pitchFamily="34" charset="0"/>
                  </a:rPr>
                  <a:t>C</a:t>
                </a:r>
              </a:p>
            </p:txBody>
          </p:sp>
          <p:sp>
            <p:nvSpPr>
              <p:cNvPr id="13" name="Oval 23"/>
              <p:cNvSpPr>
                <a:spLocks noChangeArrowheads="1"/>
              </p:cNvSpPr>
              <p:nvPr/>
            </p:nvSpPr>
            <p:spPr bwMode="auto">
              <a:xfrm>
                <a:off x="4617" y="1317"/>
                <a:ext cx="672" cy="660"/>
              </a:xfrm>
              <a:prstGeom prst="ellipse">
                <a:avLst/>
              </a:prstGeom>
              <a:solidFill>
                <a:srgbClr val="3333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3366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auto">
              <a:xfrm>
                <a:off x="4657" y="1363"/>
                <a:ext cx="586" cy="56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5"/>
              <p:cNvSpPr>
                <a:spLocks noChangeArrowheads="1"/>
              </p:cNvSpPr>
              <p:nvPr/>
            </p:nvSpPr>
            <p:spPr bwMode="auto">
              <a:xfrm rot="19368174">
                <a:off x="4701" y="1375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 flipH="1" flipV="1">
                <a:off x="4558" y="1284"/>
                <a:ext cx="324" cy="261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V="1">
                <a:off x="3928" y="1282"/>
                <a:ext cx="650" cy="650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>
                <a:off x="4474" y="1707"/>
                <a:ext cx="4" cy="522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 flipH="1">
                <a:off x="4465" y="2211"/>
                <a:ext cx="870" cy="2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5326" y="1776"/>
                <a:ext cx="0" cy="453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 flipH="1" flipV="1">
                <a:off x="4456" y="1720"/>
                <a:ext cx="128" cy="1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4037" y="1886"/>
                <a:ext cx="20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solidFill>
                      <a:srgbClr val="333399"/>
                    </a:solidFill>
                    <a:latin typeface="Franklin Gothic Medium" pitchFamily="34" charset="0"/>
                    <a:cs typeface="Tahoma" pitchFamily="34" charset="0"/>
                  </a:rPr>
                  <a:t>n</a:t>
                </a:r>
                <a:endParaRPr lang="en-US" sz="2000" dirty="0">
                  <a:solidFill>
                    <a:srgbClr val="333399"/>
                  </a:solidFill>
                  <a:latin typeface="Franklin Gothic Medium" pitchFamily="34" charset="0"/>
                  <a:cs typeface="Tahoma" pitchFamily="34" charset="0"/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V="1">
                <a:off x="3958" y="1905"/>
                <a:ext cx="466" cy="0"/>
              </a:xfrm>
              <a:prstGeom prst="line">
                <a:avLst/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3912" y="1922"/>
                <a:ext cx="510" cy="3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7" name="Picture 26" descr="streamit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87" y="2412348"/>
            <a:ext cx="2102069" cy="3048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28" name="Picture 27" descr="cu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32" y="1421748"/>
            <a:ext cx="1205955" cy="730250"/>
          </a:xfrm>
          <a:prstGeom prst="rect">
            <a:avLst/>
          </a:prstGeom>
          <a:effectLst>
            <a:softEdge rad="88900"/>
          </a:effectLst>
        </p:spPr>
      </p:pic>
      <p:grpSp>
        <p:nvGrpSpPr>
          <p:cNvPr id="33" name="Group 32"/>
          <p:cNvGrpSpPr/>
          <p:nvPr/>
        </p:nvGrpSpPr>
        <p:grpSpPr>
          <a:xfrm>
            <a:off x="5715000" y="457200"/>
            <a:ext cx="3352800" cy="2590800"/>
            <a:chOff x="5797713" y="330852"/>
            <a:chExt cx="3352800" cy="2590800"/>
          </a:xfrm>
        </p:grpSpPr>
        <p:grpSp>
          <p:nvGrpSpPr>
            <p:cNvPr id="32" name="Group 31"/>
            <p:cNvGrpSpPr/>
            <p:nvPr/>
          </p:nvGrpSpPr>
          <p:grpSpPr>
            <a:xfrm>
              <a:off x="5797713" y="330852"/>
              <a:ext cx="3352800" cy="2590800"/>
              <a:chOff x="2590800" y="381000"/>
              <a:chExt cx="3352800" cy="2590800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2590800" y="609600"/>
                <a:ext cx="3352800" cy="23622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2">
                    <a:alpha val="31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1000"/>
                  </a:srgbClr>
                </a:outerShdw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743200" y="381000"/>
                <a:ext cx="2971800" cy="83820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218714" y="441269"/>
              <a:ext cx="232627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Streaming/Actors/</a:t>
              </a:r>
            </a:p>
            <a:p>
              <a:pPr algn="ctr"/>
              <a:r>
                <a:rPr lang="en-US" dirty="0" smtClean="0"/>
                <a:t>Dataflow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Results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 descr="\\.psf\Host\ffh\ryan\research\intel\MUSTBACKUP\Presentations\2010.07.07_haskell_cnc_for_rice\mandel_op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0"/>
            <a:ext cx="888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6900" cy="901700"/>
          </a:xfrm>
        </p:spPr>
        <p:txBody>
          <a:bodyPr/>
          <a:lstStyle/>
          <a:p>
            <a:r>
              <a:rPr lang="en-US" dirty="0" smtClean="0"/>
              <a:t>One bit of what we’re up against:</a:t>
            </a:r>
            <a:br>
              <a:rPr lang="en-US" dirty="0" smtClean="0"/>
            </a:br>
            <a:r>
              <a:rPr lang="en-US" dirty="0" smtClean="0"/>
              <a:t>Example: </a:t>
            </a:r>
            <a:r>
              <a:rPr lang="en-US" dirty="0" smtClean="0"/>
              <a:t>Tight non-allocating loops</a:t>
            </a:r>
            <a:endParaRPr lang="en-US" dirty="0"/>
          </a:p>
        </p:txBody>
      </p:sp>
      <p:pic>
        <p:nvPicPr>
          <p:cNvPr id="12293" name="Picture 2" descr="\\.psf\Host\ffh\ryan\research\intel\MUSTBACKUP\Presentations\2010.07.07_haskell_cnc_for_rice\embarrassingly_p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322" y="1310547"/>
            <a:ext cx="6690078" cy="516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early prototype</a:t>
            </a:r>
            <a:endParaRPr lang="en-US" dirty="0"/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231900"/>
            <a:ext cx="8226425" cy="45593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Lightweight </a:t>
            </a:r>
            <a:r>
              <a:rPr lang="en-US" dirty="0">
                <a:solidFill>
                  <a:srgbClr val="FFFF00"/>
                </a:solidFill>
              </a:rPr>
              <a:t>user threads (3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simple, predictable, but too much overhead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Global work queue (4,5,6,7,10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better scaling than expected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Work </a:t>
            </a:r>
            <a:r>
              <a:rPr lang="en-US" dirty="0">
                <a:solidFill>
                  <a:srgbClr val="FFFF00"/>
                </a:solidFill>
              </a:rPr>
              <a:t>stealing (11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will win in the end, need good </a:t>
            </a:r>
            <a:r>
              <a:rPr lang="en-US" dirty="0" err="1" smtClean="0">
                <a:solidFill>
                  <a:schemeClr val="tx1"/>
                </a:solidFill>
              </a:rPr>
              <a:t>deques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Using Haskell “spark” work stealing (8,9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chemeClr val="tx1"/>
                </a:solidFill>
              </a:rPr>
              <a:t> a flop (for now)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914400" y="5181600"/>
            <a:ext cx="723900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  <a:buSzTx/>
            </a:pP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No clear scheduler winners!  </a:t>
            </a:r>
            <a:r>
              <a:rPr lang="en-US" sz="2000" i="1" dirty="0" err="1" smtClean="0">
                <a:solidFill>
                  <a:schemeClr val="bg2"/>
                </a:solidFill>
                <a:latin typeface="Arial" charset="0"/>
              </a:rPr>
              <a:t>CnC</a:t>
            </a: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 mantra - separate tuning </a:t>
            </a:r>
            <a:br>
              <a:rPr lang="en-US" sz="2000" i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000" i="1" dirty="0" smtClean="0">
                <a:solidFill>
                  <a:schemeClr val="bg2"/>
                </a:solidFill>
                <a:latin typeface="Arial" charset="0"/>
              </a:rPr>
              <a:t>(including scheduler selection) from application semantics. </a:t>
            </a:r>
            <a:endParaRPr lang="en-US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Push Scaling in Haskell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Overcame problems (bugs, </a:t>
            </a:r>
            <a:r>
              <a:rPr lang="en-US" sz="2000" dirty="0" err="1" smtClean="0">
                <a:solidFill>
                  <a:srgbClr val="FFFF00"/>
                </a:solidFill>
              </a:rPr>
              <a:t>blackhole</a:t>
            </a:r>
            <a:r>
              <a:rPr lang="en-US" sz="2000" dirty="0" smtClean="0">
                <a:solidFill>
                  <a:srgbClr val="FFFF00"/>
                </a:solidFill>
              </a:rPr>
              <a:t> issues)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GHC 6.13 does *much* better than 6.12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Greater than 20X speedups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A start.</a:t>
            </a:r>
          </a:p>
          <a:p>
            <a:r>
              <a:rPr lang="en-US" sz="2400" dirty="0" smtClean="0"/>
              <a:t>GHC will get scalable GC (eventually)</a:t>
            </a:r>
          </a:p>
          <a:p>
            <a:r>
              <a:rPr lang="en-US" sz="2400" dirty="0" smtClean="0"/>
              <a:t>A fix for non-allocating loops may be warranted. </a:t>
            </a:r>
          </a:p>
          <a:p>
            <a:r>
              <a:rPr lang="en-US" sz="2400" dirty="0" smtClean="0"/>
              <a:t>It’s open source (</a:t>
            </a:r>
            <a:r>
              <a:rPr lang="en-US" sz="2400" dirty="0" err="1" smtClean="0"/>
              <a:t>Hackage</a:t>
            </a:r>
            <a:r>
              <a:rPr lang="en-US" sz="2400" dirty="0" smtClean="0"/>
              <a:t>) - feel free to play the “write a scheduler” game!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715000"/>
            <a:ext cx="778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See my website for the draft paper! (</a:t>
            </a:r>
            <a:r>
              <a:rPr lang="en-US" sz="2000" dirty="0" err="1" smtClean="0">
                <a:solidFill>
                  <a:srgbClr val="FFFF00"/>
                </a:solidFill>
              </a:rPr>
              <a:t>google</a:t>
            </a:r>
            <a:r>
              <a:rPr lang="en-US" sz="2000" dirty="0" smtClean="0">
                <a:solidFill>
                  <a:srgbClr val="FFFF00"/>
                </a:solidFill>
              </a:rPr>
              <a:t> Ryan Newton)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4" descr="intel_wht_100 [Converted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725" y="2527300"/>
            <a:ext cx="2625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Work, Haskell </a:t>
            </a:r>
            <a:r>
              <a:rPr lang="en-US" dirty="0" err="1" smtClean="0"/>
              <a:t>CnC</a:t>
            </a:r>
            <a:r>
              <a:rPr lang="en-US" dirty="0" smtClean="0"/>
              <a:t> Specific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3308350"/>
          </a:xfrm>
        </p:spPr>
        <p:txBody>
          <a:bodyPr/>
          <a:lstStyle/>
          <a:p>
            <a:r>
              <a:rPr lang="en-US" sz="2400" dirty="0" smtClean="0"/>
              <a:t>GHC needs a scalable garbage collector (in progress)</a:t>
            </a:r>
          </a:p>
          <a:p>
            <a:endParaRPr lang="en-US" sz="2400" dirty="0" smtClean="0"/>
          </a:p>
          <a:p>
            <a:r>
              <a:rPr lang="en-US" sz="2400" dirty="0" smtClean="0"/>
              <a:t>Much incremental scheduler improvement left.</a:t>
            </a:r>
          </a:p>
          <a:p>
            <a:endParaRPr lang="en-US" sz="2400" dirty="0" smtClean="0"/>
          </a:p>
          <a:p>
            <a:r>
              <a:rPr lang="en-US" sz="2400" dirty="0" smtClean="0"/>
              <a:t>Need more detailed profiling and better understanding of variance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Lazy evaluation and a complex runtime are a challenge!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0200"/>
            <a:ext cx="8458200" cy="901700"/>
          </a:xfrm>
        </p:spPr>
        <p:txBody>
          <a:bodyPr/>
          <a:lstStyle/>
          <a:p>
            <a:r>
              <a:rPr lang="en-US" dirty="0" smtClean="0"/>
              <a:t>Moving forward, radical optimization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31900"/>
            <a:ext cx="8686800" cy="49403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Today </a:t>
            </a:r>
            <a:r>
              <a:rPr lang="en-US" sz="2400" dirty="0" err="1" smtClean="0">
                <a:solidFill>
                  <a:srgbClr val="FFFF00"/>
                </a:solidFill>
              </a:rPr>
              <a:t>CnC</a:t>
            </a:r>
            <a:r>
              <a:rPr lang="en-US" sz="2400" dirty="0" smtClean="0">
                <a:solidFill>
                  <a:srgbClr val="FFFF00"/>
                </a:solidFill>
              </a:rPr>
              <a:t> is mostly “WYSIWYG”</a:t>
            </a:r>
          </a:p>
          <a:p>
            <a:pPr lvl="1"/>
            <a:r>
              <a:rPr lang="en-US" sz="2000" dirty="0" smtClean="0"/>
              <a:t>A step becomes a task (but we can control the scheduler)</a:t>
            </a:r>
          </a:p>
          <a:p>
            <a:pPr lvl="1"/>
            <a:r>
              <a:rPr lang="en-US" sz="2000" dirty="0" smtClean="0"/>
              <a:t>User is responsible for granularity </a:t>
            </a:r>
          </a:p>
          <a:p>
            <a:pPr lvl="1"/>
            <a:r>
              <a:rPr lang="en-US" sz="2000" dirty="0" smtClean="0"/>
              <a:t>Typical of </a:t>
            </a:r>
            <a:r>
              <a:rPr lang="en-US" sz="2000" i="1" dirty="0" smtClean="0"/>
              <a:t>dynamically </a:t>
            </a:r>
            <a:r>
              <a:rPr lang="en-US" sz="2000" dirty="0" smtClean="0"/>
              <a:t>scheduled parallelism </a:t>
            </a:r>
          </a:p>
          <a:p>
            <a:pPr lvl="1"/>
            <a:endParaRPr lang="en-US" sz="2000" dirty="0" smtClean="0"/>
          </a:p>
          <a:p>
            <a:r>
              <a:rPr lang="en-US" sz="2200" dirty="0" err="1" smtClean="0">
                <a:solidFill>
                  <a:srgbClr val="FFFF00"/>
                </a:solidFill>
              </a:rPr>
              <a:t>CnC</a:t>
            </a:r>
            <a:r>
              <a:rPr lang="en-US" sz="2200" dirty="0" smtClean="0">
                <a:solidFill>
                  <a:srgbClr val="FFFF00"/>
                </a:solidFill>
              </a:rPr>
              <a:t> is moving to a point where profiling and graph analysis enable significant transformations.</a:t>
            </a:r>
          </a:p>
          <a:p>
            <a:pPr lvl="1"/>
            <a:r>
              <a:rPr lang="en-US" dirty="0" smtClean="0"/>
              <a:t>Implemented currently: Hybrid static/dynamic scheduling </a:t>
            </a:r>
          </a:p>
          <a:p>
            <a:pPr lvl="2"/>
            <a:r>
              <a:rPr lang="en-US" dirty="0" smtClean="0"/>
              <a:t>Prune space of schedules / granularity choices offline  </a:t>
            </a:r>
          </a:p>
          <a:p>
            <a:pPr lvl="1"/>
            <a:r>
              <a:rPr lang="en-US" dirty="0" smtClean="0"/>
              <a:t>Future: efficient selection of data structures for collections </a:t>
            </a:r>
            <a:r>
              <a:rPr lang="en-US" dirty="0" smtClean="0">
                <a:solidFill>
                  <a:srgbClr val="FFFF00"/>
                </a:solidFill>
              </a:rPr>
              <a:t>(next slide)</a:t>
            </a:r>
          </a:p>
          <a:p>
            <a:pPr lvl="2"/>
            <a:r>
              <a:rPr lang="en-US" dirty="0" smtClean="0"/>
              <a:t>Vectors (dense) vs. </a:t>
            </a:r>
            <a:r>
              <a:rPr lang="en-US" dirty="0" err="1" smtClean="0"/>
              <a:t>Hashmaps</a:t>
            </a:r>
            <a:r>
              <a:rPr lang="en-US" dirty="0" smtClean="0"/>
              <a:t> (sparse)</a:t>
            </a:r>
          </a:p>
          <a:p>
            <a:pPr lvl="2"/>
            <a:r>
              <a:rPr lang="en-US" dirty="0" smtClean="0"/>
              <a:t>Concurrent vs. </a:t>
            </a:r>
            <a:r>
              <a:rPr lang="en-US" dirty="0" err="1" smtClean="0"/>
              <a:t>nonconcurrent</a:t>
            </a:r>
            <a:r>
              <a:rPr lang="en-US" dirty="0" smtClean="0"/>
              <a:t> data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3400" y="1873250"/>
            <a:ext cx="5638800" cy="12192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functions: data access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9850"/>
            <a:ext cx="8226425" cy="49085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nice -- a declarative specification of data access!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Monaco"/>
                <a:cs typeface="Monaco"/>
              </a:rPr>
              <a:t>(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aco"/>
                <a:cs typeface="Monaco"/>
              </a:rPr>
              <a:t>mystep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: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) &lt;- [</a:t>
            </a:r>
            <a:r>
              <a:rPr lang="en-US" dirty="0" err="1" smtClean="0">
                <a:solidFill>
                  <a:srgbClr val="B8FFB8"/>
                </a:solidFill>
                <a:latin typeface="Monaco"/>
                <a:cs typeface="Monaco"/>
              </a:rPr>
              <a:t>mydata</a:t>
            </a:r>
            <a:r>
              <a:rPr lang="en-US" dirty="0" smtClean="0">
                <a:solidFill>
                  <a:srgbClr val="B8FFB8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: i-1], </a:t>
            </a:r>
            <a:br>
              <a:rPr lang="en-US" dirty="0" smtClean="0">
                <a:latin typeface="Monaco"/>
                <a:cs typeface="Monaco"/>
              </a:rPr>
            </a:br>
            <a:r>
              <a:rPr lang="en-US" dirty="0" smtClean="0">
                <a:latin typeface="Monaco"/>
                <a:cs typeface="Monaco"/>
              </a:rPr>
              <a:t>                [</a:t>
            </a:r>
            <a:r>
              <a:rPr lang="en-US" dirty="0" err="1" smtClean="0">
                <a:solidFill>
                  <a:srgbClr val="B8FFB8"/>
                </a:solidFill>
                <a:latin typeface="Monaco"/>
                <a:cs typeface="Monaco"/>
              </a:rPr>
              <a:t>mydata</a:t>
            </a:r>
            <a:r>
              <a:rPr lang="en-US" dirty="0" smtClean="0">
                <a:solidFill>
                  <a:srgbClr val="B8FFB8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: </a:t>
            </a:r>
            <a:r>
              <a:rPr lang="en-US" dirty="0" err="1" smtClean="0">
                <a:latin typeface="Monaco"/>
                <a:cs typeface="Monaco"/>
              </a:rPr>
              <a:t>i</a:t>
            </a:r>
            <a:r>
              <a:rPr lang="en-US" dirty="0" smtClean="0">
                <a:latin typeface="Monaco"/>
                <a:cs typeface="Monaco"/>
              </a:rPr>
              <a:t>], </a:t>
            </a:r>
            <a:br>
              <a:rPr lang="en-US" dirty="0" smtClean="0">
                <a:latin typeface="Monaco"/>
                <a:cs typeface="Monaco"/>
              </a:rPr>
            </a:br>
            <a:r>
              <a:rPr lang="en-US" dirty="0" smtClean="0">
                <a:latin typeface="Monaco"/>
                <a:cs typeface="Monaco"/>
              </a:rPr>
              <a:t>                [</a:t>
            </a:r>
            <a:r>
              <a:rPr lang="en-US" dirty="0" err="1" smtClean="0">
                <a:solidFill>
                  <a:srgbClr val="B8FFB8"/>
                </a:solidFill>
                <a:latin typeface="Monaco"/>
                <a:cs typeface="Monaco"/>
              </a:rPr>
              <a:t>mydata</a:t>
            </a:r>
            <a:r>
              <a:rPr lang="en-US" dirty="0" smtClean="0">
                <a:solidFill>
                  <a:srgbClr val="B8FFB8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: i+1]</a:t>
            </a:r>
          </a:p>
          <a:p>
            <a:endParaRPr lang="en-US" dirty="0" smtClean="0"/>
          </a:p>
          <a:p>
            <a:r>
              <a:rPr lang="en-US" dirty="0" smtClean="0"/>
              <a:t>Much less pain than traditional loop index analysis</a:t>
            </a:r>
          </a:p>
          <a:p>
            <a:r>
              <a:rPr lang="en-US" dirty="0" smtClean="0"/>
              <a:t>Use this to:</a:t>
            </a:r>
          </a:p>
          <a:p>
            <a:pPr lvl="1"/>
            <a:r>
              <a:rPr lang="en-US" dirty="0" smtClean="0"/>
              <a:t>Check program for correctness.</a:t>
            </a:r>
          </a:p>
          <a:p>
            <a:pPr lvl="1"/>
            <a:r>
              <a:rPr lang="en-US" dirty="0" smtClean="0"/>
              <a:t>Analyze density, convert data structures</a:t>
            </a:r>
          </a:p>
          <a:p>
            <a:pPr lvl="1"/>
            <a:r>
              <a:rPr lang="en-US" dirty="0" smtClean="0"/>
              <a:t>Generate precise garbage collection strategies</a:t>
            </a:r>
          </a:p>
          <a:p>
            <a:pPr lvl="1"/>
            <a:r>
              <a:rPr lang="en-US" dirty="0" smtClean="0"/>
              <a:t>Extreme: </a:t>
            </a:r>
            <a:br>
              <a:rPr lang="en-US" dirty="0" smtClean="0"/>
            </a:br>
            <a:r>
              <a:rPr lang="en-US" dirty="0" smtClean="0"/>
              <a:t>full understanding of data </a:t>
            </a:r>
            <a:r>
              <a:rPr lang="en-US" dirty="0" err="1" smtClean="0"/>
              <a:t>deps</a:t>
            </a:r>
            <a:r>
              <a:rPr lang="en-US" dirty="0" smtClean="0"/>
              <a:t>. can </a:t>
            </a:r>
            <a:r>
              <a:rPr lang="en-US" b="1" i="1" dirty="0" smtClean="0"/>
              <a:t>replace </a:t>
            </a:r>
            <a:r>
              <a:rPr lang="en-US" dirty="0" smtClean="0"/>
              <a:t>control dependencies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Concurrent Collections (</a:t>
            </a:r>
            <a:r>
              <a:rPr lang="en-US" dirty="0" err="1" smtClean="0"/>
              <a:t>CnC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1900"/>
            <a:ext cx="7315200" cy="4787900"/>
          </a:xfrm>
        </p:spPr>
        <p:txBody>
          <a:bodyPr/>
          <a:lstStyle/>
          <a:p>
            <a:r>
              <a:rPr lang="en-US" dirty="0" smtClean="0"/>
              <a:t>These models: </a:t>
            </a:r>
            <a:br>
              <a:rPr lang="en-US" dirty="0" smtClean="0"/>
            </a:br>
            <a:r>
              <a:rPr lang="en-US" dirty="0" smtClean="0"/>
              <a:t>A bit more domain specific </a:t>
            </a:r>
            <a:br>
              <a:rPr lang="en-US" dirty="0" smtClean="0"/>
            </a:br>
            <a:r>
              <a:rPr lang="en-US" dirty="0" smtClean="0"/>
              <a:t>  (than, say, futures)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payoff in parallelism achieved / effort</a:t>
            </a:r>
          </a:p>
          <a:p>
            <a:r>
              <a:rPr lang="en-US" dirty="0" err="1" smtClean="0"/>
              <a:t>CnC</a:t>
            </a:r>
            <a:r>
              <a:rPr lang="en-US" dirty="0" smtClean="0"/>
              <a:t> is approximately:</a:t>
            </a:r>
          </a:p>
          <a:p>
            <a:pPr lvl="1"/>
            <a:r>
              <a:rPr lang="en-US" dirty="0" smtClean="0"/>
              <a:t> stream processing + </a:t>
            </a:r>
            <a:br>
              <a:rPr lang="en-US" dirty="0" smtClean="0"/>
            </a:br>
            <a:r>
              <a:rPr lang="en-US" dirty="0" smtClean="0"/>
              <a:t> shared data structures</a:t>
            </a:r>
          </a:p>
          <a:p>
            <a:endParaRPr lang="en-US" dirty="0" smtClean="0"/>
          </a:p>
          <a:p>
            <a:r>
              <a:rPr lang="en-US" dirty="0" smtClean="0"/>
              <a:t>Intel </a:t>
            </a:r>
            <a:r>
              <a:rPr lang="en-US" dirty="0" err="1" smtClean="0"/>
              <a:t>CnC</a:t>
            </a:r>
            <a:r>
              <a:rPr lang="en-US" dirty="0" smtClean="0"/>
              <a:t>: A library for C++</a:t>
            </a:r>
          </a:p>
          <a:p>
            <a:pPr lvl="1"/>
            <a:r>
              <a:rPr lang="en-US" dirty="0" smtClean="0"/>
              <a:t>Also for Java, .NET thanks to Rice U. (</a:t>
            </a:r>
            <a:r>
              <a:rPr lang="en-US" dirty="0" err="1" smtClean="0"/>
              <a:t>Vivek</a:t>
            </a:r>
            <a:r>
              <a:rPr lang="en-US" dirty="0" smtClean="0"/>
              <a:t> </a:t>
            </a:r>
            <a:r>
              <a:rPr lang="en-US" dirty="0" err="1" smtClean="0"/>
              <a:t>Sarkar</a:t>
            </a:r>
            <a:r>
              <a:rPr lang="en-US" dirty="0" smtClean="0"/>
              <a:t> et al)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Yet… </a:t>
            </a:r>
            <a:r>
              <a:rPr lang="en-US" dirty="0" err="1" smtClean="0">
                <a:solidFill>
                  <a:srgbClr val="FFFF00"/>
                </a:solidFill>
              </a:rPr>
              <a:t>CnC</a:t>
            </a:r>
            <a:r>
              <a:rPr lang="en-US" dirty="0" smtClean="0">
                <a:solidFill>
                  <a:srgbClr val="FFFF00"/>
                </a:solidFill>
              </a:rPr>
              <a:t> requires and rewards pure functions -- 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Haskell is a natural fit.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38800" y="1447800"/>
            <a:ext cx="3352800" cy="2590800"/>
            <a:chOff x="5715000" y="457200"/>
            <a:chExt cx="3352800" cy="2590800"/>
          </a:xfrm>
        </p:grpSpPr>
        <p:grpSp>
          <p:nvGrpSpPr>
            <p:cNvPr id="4" name="Group 3"/>
            <p:cNvGrpSpPr/>
            <p:nvPr/>
          </p:nvGrpSpPr>
          <p:grpSpPr>
            <a:xfrm>
              <a:off x="7156287" y="1269348"/>
              <a:ext cx="1524000" cy="1066800"/>
              <a:chOff x="5867400" y="609600"/>
              <a:chExt cx="25908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5867400" y="609600"/>
                <a:ext cx="2590800" cy="1828800"/>
              </a:xfrm>
              <a:prstGeom prst="rect">
                <a:avLst/>
              </a:prstGeom>
              <a:solidFill>
                <a:srgbClr val="F7FB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5999170" y="685799"/>
                <a:ext cx="2403478" cy="1503374"/>
                <a:chOff x="3821" y="1282"/>
                <a:chExt cx="1514" cy="947"/>
              </a:xfrm>
            </p:grpSpPr>
            <p:sp>
              <p:nvSpPr>
                <p:cNvPr id="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821" y="1828"/>
                  <a:ext cx="303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rgbClr val="333399"/>
                      </a:solidFill>
                      <a:latin typeface="Franklin Gothic Medium" pitchFamily="34" charset="0"/>
                      <a:cs typeface="Tahoma" pitchFamily="34" charset="0"/>
                    </a:rPr>
                    <a:t>C</a:t>
                  </a:r>
                </a:p>
              </p:txBody>
            </p:sp>
            <p:sp>
              <p:nvSpPr>
                <p:cNvPr id="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229" y="1825"/>
                  <a:ext cx="303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rgbClr val="333399"/>
                      </a:solidFill>
                      <a:latin typeface="Franklin Gothic Medium" pitchFamily="34" charset="0"/>
                      <a:cs typeface="Tahoma" pitchFamily="34" charset="0"/>
                    </a:rPr>
                    <a:t>C</a:t>
                  </a:r>
                </a:p>
              </p:txBody>
            </p:sp>
            <p:sp>
              <p:nvSpPr>
                <p:cNvPr id="9" name="Oval 23"/>
                <p:cNvSpPr>
                  <a:spLocks noChangeArrowheads="1"/>
                </p:cNvSpPr>
                <p:nvPr/>
              </p:nvSpPr>
              <p:spPr bwMode="auto">
                <a:xfrm>
                  <a:off x="4617" y="1317"/>
                  <a:ext cx="672" cy="660"/>
                </a:xfrm>
                <a:prstGeom prst="ellipse">
                  <a:avLst/>
                </a:pr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003366"/>
                    </a:solidFill>
                    <a:latin typeface="Bookman Old Style" pitchFamily="18" charset="0"/>
                  </a:endParaRPr>
                </a:p>
              </p:txBody>
            </p:sp>
            <p:sp>
              <p:nvSpPr>
                <p:cNvPr id="10" name="Oval 24"/>
                <p:cNvSpPr>
                  <a:spLocks noChangeArrowheads="1"/>
                </p:cNvSpPr>
                <p:nvPr/>
              </p:nvSpPr>
              <p:spPr bwMode="auto">
                <a:xfrm>
                  <a:off x="4657" y="1363"/>
                  <a:ext cx="586" cy="5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Rectangle 25"/>
                <p:cNvSpPr>
                  <a:spLocks noChangeArrowheads="1"/>
                </p:cNvSpPr>
                <p:nvPr/>
              </p:nvSpPr>
              <p:spPr bwMode="auto">
                <a:xfrm rot="19368174">
                  <a:off x="4701" y="1375"/>
                  <a:ext cx="14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4558" y="1284"/>
                  <a:ext cx="324" cy="261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928" y="1282"/>
                  <a:ext cx="650" cy="650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8"/>
                <p:cNvSpPr>
                  <a:spLocks noChangeShapeType="1"/>
                </p:cNvSpPr>
                <p:nvPr/>
              </p:nvSpPr>
              <p:spPr bwMode="auto">
                <a:xfrm>
                  <a:off x="4474" y="1707"/>
                  <a:ext cx="4" cy="522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465" y="2211"/>
                  <a:ext cx="870" cy="2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26" y="1776"/>
                  <a:ext cx="0" cy="453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456" y="1720"/>
                  <a:ext cx="128" cy="1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037" y="1886"/>
                  <a:ext cx="20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err="1">
                      <a:solidFill>
                        <a:srgbClr val="333399"/>
                      </a:solidFill>
                      <a:latin typeface="Franklin Gothic Medium" pitchFamily="34" charset="0"/>
                      <a:cs typeface="Tahoma" pitchFamily="34" charset="0"/>
                    </a:rPr>
                    <a:t>n</a:t>
                  </a:r>
                  <a:endParaRPr lang="en-US" sz="2000" dirty="0">
                    <a:solidFill>
                      <a:srgbClr val="333399"/>
                    </a:solidFill>
                    <a:latin typeface="Franklin Gothic Medium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958" y="1905"/>
                  <a:ext cx="466" cy="0"/>
                </a:xfrm>
                <a:prstGeom prst="line">
                  <a:avLst/>
                </a:prstGeom>
                <a:noFill/>
                <a:ln w="571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Rectangle 34"/>
                <p:cNvSpPr>
                  <a:spLocks noChangeArrowheads="1"/>
                </p:cNvSpPr>
                <p:nvPr/>
              </p:nvSpPr>
              <p:spPr bwMode="auto">
                <a:xfrm>
                  <a:off x="3912" y="1922"/>
                  <a:ext cx="510" cy="3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1" name="Picture 20" descr="streamit-logo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4287" y="2412348"/>
              <a:ext cx="2102069" cy="304800"/>
            </a:xfrm>
            <a:prstGeom prst="rect">
              <a:avLst/>
            </a:prstGeom>
            <a:effectLst>
              <a:glow rad="101600">
                <a:schemeClr val="bg1">
                  <a:alpha val="75000"/>
                </a:schemeClr>
              </a:glow>
            </a:effectLst>
          </p:spPr>
        </p:pic>
        <p:pic>
          <p:nvPicPr>
            <p:cNvPr id="22" name="Picture 21" descr="cud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4132" y="1421748"/>
              <a:ext cx="1205955" cy="730250"/>
            </a:xfrm>
            <a:prstGeom prst="rect">
              <a:avLst/>
            </a:prstGeom>
            <a:effectLst>
              <a:softEdge rad="88900"/>
            </a:effectLst>
          </p:spPr>
        </p:pic>
        <p:grpSp>
          <p:nvGrpSpPr>
            <p:cNvPr id="23" name="Group 22"/>
            <p:cNvGrpSpPr/>
            <p:nvPr/>
          </p:nvGrpSpPr>
          <p:grpSpPr>
            <a:xfrm>
              <a:off x="5715000" y="457200"/>
              <a:ext cx="3352800" cy="2590800"/>
              <a:chOff x="5797713" y="330852"/>
              <a:chExt cx="3352800" cy="2590800"/>
            </a:xfrm>
          </p:grpSpPr>
          <p:grpSp>
            <p:nvGrpSpPr>
              <p:cNvPr id="24" name="Group 31"/>
              <p:cNvGrpSpPr/>
              <p:nvPr/>
            </p:nvGrpSpPr>
            <p:grpSpPr>
              <a:xfrm>
                <a:off x="5797713" y="330852"/>
                <a:ext cx="3352800" cy="2590800"/>
                <a:chOff x="2590800" y="381000"/>
                <a:chExt cx="3352800" cy="2590800"/>
              </a:xfrm>
            </p:grpSpPr>
            <p:sp>
              <p:nvSpPr>
                <p:cNvPr id="26" name="Oval 25"/>
                <p:cNvSpPr/>
                <p:nvPr/>
              </p:nvSpPr>
              <p:spPr bwMode="auto">
                <a:xfrm>
                  <a:off x="2590800" y="609600"/>
                  <a:ext cx="3352800" cy="236220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bg2">
                      <a:alpha val="31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1000"/>
                    </a:srgbClr>
                  </a:outerShdw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65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743200" y="381000"/>
                  <a:ext cx="2971800" cy="838200"/>
                </a:xfrm>
                <a:prstGeom prst="ellipse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Pct val="130000"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-65" charset="0"/>
                  </a:endParaRPr>
                </a:p>
              </p:txBody>
            </p:sp>
          </p:grpSp>
          <p:sp>
            <p:nvSpPr>
              <p:cNvPr id="25" name="TextBox 28"/>
              <p:cNvSpPr txBox="1"/>
              <p:nvPr/>
            </p:nvSpPr>
            <p:spPr>
              <a:xfrm>
                <a:off x="6218714" y="441269"/>
                <a:ext cx="2326278" cy="70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Streaming/Actors/</a:t>
                </a:r>
              </a:p>
              <a:p>
                <a:pPr algn="ctr"/>
                <a:r>
                  <a:rPr lang="en-US" dirty="0" smtClean="0"/>
                  <a:t>Dataflow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6425" cy="3308350"/>
          </a:xfrm>
        </p:spPr>
        <p:txBody>
          <a:bodyPr/>
          <a:lstStyle/>
          <a:p>
            <a:r>
              <a:rPr lang="en-US" dirty="0" smtClean="0">
                <a:solidFill>
                  <a:srgbClr val="FFFF00">
                    <a:alpha val="47000"/>
                  </a:srgbClr>
                </a:solidFill>
              </a:rPr>
              <a:t>Push Parallel Scaling in Haskell</a:t>
            </a:r>
          </a:p>
          <a:p>
            <a:pPr lvl="1"/>
            <a:r>
              <a:rPr lang="en-US" dirty="0" smtClean="0">
                <a:solidFill>
                  <a:schemeClr val="bg1">
                    <a:alpha val="46000"/>
                  </a:schemeClr>
                </a:solidFill>
              </a:rPr>
              <a:t>Never trivial</a:t>
            </a:r>
          </a:p>
          <a:p>
            <a:pPr lvl="1"/>
            <a:r>
              <a:rPr lang="en-US" dirty="0" smtClean="0">
                <a:solidFill>
                  <a:schemeClr val="bg1">
                    <a:alpha val="46000"/>
                  </a:schemeClr>
                </a:solidFill>
              </a:rPr>
              <a:t>Harder with: Laziness, complex runtime</a:t>
            </a:r>
            <a:br>
              <a:rPr lang="en-US" dirty="0" smtClean="0">
                <a:solidFill>
                  <a:schemeClr val="bg1">
                    <a:alpha val="46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alpha val="46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>
                    <a:alpha val="41000"/>
                  </a:srgbClr>
                </a:solidFill>
              </a:rPr>
              <a:t>Offer another flavor of parallelism:</a:t>
            </a:r>
          </a:p>
          <a:p>
            <a:pPr lvl="1"/>
            <a:r>
              <a:rPr lang="en-US" dirty="0" smtClean="0">
                <a:solidFill>
                  <a:srgbClr val="FFFF00">
                    <a:alpha val="41000"/>
                  </a:srgbClr>
                </a:solidFill>
              </a:rPr>
              <a:t>Explicit graph based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0" name="Group 33"/>
          <p:cNvGrpSpPr/>
          <p:nvPr/>
        </p:nvGrpSpPr>
        <p:grpSpPr>
          <a:xfrm>
            <a:off x="204613" y="3516868"/>
            <a:ext cx="3071987" cy="1283732"/>
            <a:chOff x="204613" y="3352800"/>
            <a:chExt cx="3071987" cy="1283732"/>
          </a:xfrm>
        </p:grpSpPr>
        <p:sp>
          <p:nvSpPr>
            <p:cNvPr id="4" name="Rectangle 3"/>
            <p:cNvSpPr txBox="1">
              <a:spLocks noChangeArrowheads="1"/>
            </p:cNvSpPr>
            <p:nvPr/>
          </p:nvSpPr>
          <p:spPr bwMode="auto">
            <a:xfrm>
              <a:off x="533400" y="3352800"/>
              <a:ext cx="2590800" cy="9144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800" kern="0" dirty="0" smtClean="0">
                  <a:latin typeface="Courier"/>
                  <a:cs typeface="Courier"/>
                </a:rPr>
                <a:t>a</a:t>
              </a:r>
              <a:r>
                <a:rPr lang="en-US" sz="2800" kern="0" dirty="0" smtClean="0">
                  <a:latin typeface="Courier"/>
                  <a:cs typeface="Courier"/>
                </a:rPr>
                <a:t> 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`</a:t>
              </a:r>
              <a:r>
                <a:rPr lang="en-US" sz="2800" kern="0" dirty="0" smtClean="0">
                  <a:solidFill>
                    <a:srgbClr val="A9E59E"/>
                  </a:solidFill>
                  <a:latin typeface="Courier"/>
                  <a:cs typeface="Courier"/>
                </a:rPr>
                <a:t>par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`</a:t>
              </a:r>
              <a:r>
                <a:rPr lang="en-US" sz="2800" kern="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US" sz="2800" kern="0" dirty="0" err="1" smtClean="0">
                  <a:latin typeface="Courier"/>
                  <a:cs typeface="Courier"/>
                </a:rPr>
                <a:t>b</a:t>
              </a:r>
              <a:endParaRPr lang="en-US" sz="2800" kern="0" dirty="0" smtClean="0">
                <a:latin typeface="Courier"/>
                <a:cs typeface="Courier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613" y="4267200"/>
              <a:ext cx="3071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Pure operand parallelism</a:t>
              </a:r>
              <a:endParaRPr lang="en-US" dirty="0"/>
            </a:p>
          </p:txBody>
        </p:sp>
      </p:grpSp>
      <p:grpSp>
        <p:nvGrpSpPr>
          <p:cNvPr id="26" name="Group 34"/>
          <p:cNvGrpSpPr/>
          <p:nvPr/>
        </p:nvGrpSpPr>
        <p:grpSpPr>
          <a:xfrm>
            <a:off x="1676400" y="4800600"/>
            <a:ext cx="5029200" cy="1447800"/>
            <a:chOff x="1676400" y="4800600"/>
            <a:chExt cx="5029200" cy="144780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1676400" y="5181600"/>
              <a:ext cx="5029200" cy="1066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[: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x</a:t>
              </a:r>
              <a:r>
                <a:rPr lang="en-US" sz="2400" kern="0" dirty="0" smtClean="0">
                  <a:solidFill>
                    <a:srgbClr val="FFFF00"/>
                  </a:solidFill>
                  <a:latin typeface="Courier"/>
                  <a:cs typeface="Courier"/>
                </a:rPr>
                <a:t>*</a:t>
              </a:r>
              <a:r>
                <a:rPr lang="en-US" sz="2400" kern="0" dirty="0" err="1" smtClean="0">
                  <a:latin typeface="Courier"/>
                  <a:cs typeface="Courier"/>
                </a:rPr>
                <a:t>y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|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x</a:t>
              </a:r>
              <a:r>
                <a:rPr lang="en-US" sz="2400" kern="0" dirty="0" smtClean="0">
                  <a:latin typeface="Courier"/>
                  <a:cs typeface="Courier"/>
                </a:rPr>
                <a:t>&lt;-</a:t>
              </a:r>
              <a:r>
                <a:rPr lang="en-US" sz="2400" kern="0" dirty="0" err="1" smtClean="0">
                  <a:latin typeface="Courier"/>
                  <a:cs typeface="Courier"/>
                </a:rPr>
                <a:t>xs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|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err="1" smtClean="0">
                  <a:latin typeface="Courier"/>
                  <a:cs typeface="Courier"/>
                </a:rPr>
                <a:t>y</a:t>
              </a:r>
              <a:r>
                <a:rPr lang="en-US" sz="2400" kern="0" dirty="0" smtClean="0">
                  <a:latin typeface="Courier"/>
                  <a:cs typeface="Courier"/>
                </a:rPr>
                <a:t>&lt;-</a:t>
              </a:r>
              <a:r>
                <a:rPr lang="en-US" sz="2400" kern="0" dirty="0" err="1" smtClean="0">
                  <a:latin typeface="Courier"/>
                  <a:cs typeface="Courier"/>
                </a:rPr>
                <a:t>ys</a:t>
              </a:r>
              <a:r>
                <a:rPr lang="en-US" sz="2400" kern="0" dirty="0" smtClean="0">
                  <a:latin typeface="Courier"/>
                  <a:cs typeface="Courier"/>
                </a:rPr>
                <a:t> </a:t>
              </a:r>
              <a:r>
                <a:rPr lang="en-US" sz="2400" kern="0" dirty="0" smtClean="0">
                  <a:solidFill>
                    <a:srgbClr val="85D3FA"/>
                  </a:solidFill>
                  <a:latin typeface="Courier"/>
                  <a:cs typeface="Courier"/>
                </a:rPr>
                <a:t>:]</a:t>
              </a:r>
              <a:endParaRPr lang="en-US" sz="2400" kern="0" dirty="0" smtClean="0">
                <a:solidFill>
                  <a:srgbClr val="85D3FA"/>
                </a:solidFill>
                <a:latin typeface="Courier"/>
                <a:cs typeface="Courie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4800600"/>
              <a:ext cx="2062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Parallelism</a:t>
              </a:r>
              <a:endParaRPr lang="en-US" dirty="0"/>
            </a:p>
          </p:txBody>
        </p:sp>
      </p:grpSp>
      <p:grpSp>
        <p:nvGrpSpPr>
          <p:cNvPr id="32" name="Group 35"/>
          <p:cNvGrpSpPr/>
          <p:nvPr/>
        </p:nvGrpSpPr>
        <p:grpSpPr>
          <a:xfrm>
            <a:off x="5334000" y="3505200"/>
            <a:ext cx="2819400" cy="1436132"/>
            <a:chOff x="5257800" y="3440668"/>
            <a:chExt cx="2819400" cy="143613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5257800" y="3440668"/>
              <a:ext cx="2743200" cy="10668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FFFF00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lvl="1" indent="-171450" algn="l">
                <a:spcBef>
                  <a:spcPct val="0"/>
                </a:spcBef>
                <a:spcAft>
                  <a:spcPct val="40000"/>
                </a:spcAft>
                <a:buSzTx/>
                <a:buFont typeface="Verdana" pitchFamily="-65" charset="0"/>
                <a:buNone/>
                <a:defRPr/>
              </a:pPr>
              <a:r>
                <a:rPr lang="en-US" sz="2800" kern="0" dirty="0" err="1" smtClean="0">
                  <a:solidFill>
                    <a:srgbClr val="A9E59B"/>
                  </a:solidFill>
                  <a:latin typeface="Courier"/>
                  <a:cs typeface="Courier"/>
                </a:rPr>
                <a:t>forkIO</a:t>
              </a:r>
              <a:r>
                <a:rPr lang="en-US" sz="2800" kern="0" dirty="0" smtClean="0">
                  <a:solidFill>
                    <a:schemeClr val="tx1">
                      <a:lumMod val="50000"/>
                    </a:schemeClr>
                  </a:solidFill>
                  <a:latin typeface="Courier"/>
                  <a:cs typeface="Courier"/>
                </a:rPr>
                <a:t>$</a:t>
              </a:r>
              <a:r>
                <a:rPr lang="en-US" sz="2800" kern="0" dirty="0" smtClean="0">
                  <a:latin typeface="Courier"/>
                  <a:cs typeface="Courier"/>
                </a:rPr>
                <a:t> </a:t>
              </a:r>
              <a:r>
                <a:rPr lang="en-US" sz="2800" kern="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urier"/>
                  <a:cs typeface="Courier"/>
                </a:rPr>
                <a:t>do</a:t>
              </a:r>
              <a:r>
                <a:rPr lang="en-US" sz="2800" kern="0" dirty="0" smtClean="0">
                  <a:latin typeface="Courier"/>
                  <a:cs typeface="Courier"/>
                </a:rPr>
                <a:t>…</a:t>
              </a:r>
              <a:endParaRPr lang="en-US" sz="2800" kern="0" dirty="0" smtClean="0">
                <a:latin typeface="Courier"/>
                <a:cs typeface="Courie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8005" y="4507468"/>
              <a:ext cx="2609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Threaded parallelism</a:t>
              </a:r>
              <a:endParaRPr lang="en-US" dirty="0"/>
            </a:p>
          </p:txBody>
        </p:sp>
      </p:grpSp>
      <p:sp>
        <p:nvSpPr>
          <p:cNvPr id="37" name="Oval 36"/>
          <p:cNvSpPr/>
          <p:nvPr/>
        </p:nvSpPr>
        <p:spPr bwMode="auto">
          <a:xfrm>
            <a:off x="4876800" y="3124200"/>
            <a:ext cx="3886200" cy="2057400"/>
          </a:xfrm>
          <a:prstGeom prst="ellipse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65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62600" y="533400"/>
            <a:ext cx="32766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-25000" dirty="0" smtClean="0">
                <a:solidFill>
                  <a:srgbClr val="FFFF00"/>
                </a:solidFill>
              </a:rPr>
              <a:t>How would I (typically) do message passing in Haskell?</a:t>
            </a:r>
            <a:endParaRPr lang="en-US" sz="4400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in 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3308350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  </a:t>
            </a:r>
          </a:p>
          <a:p>
            <a:endParaRPr lang="en-US" sz="2400" dirty="0" smtClean="0"/>
          </a:p>
          <a:p>
            <a:r>
              <a:rPr lang="en-US" sz="2400" dirty="0" smtClean="0"/>
              <a:t>IO </a:t>
            </a:r>
            <a:r>
              <a:rPr lang="en-US" sz="2400" dirty="0" smtClean="0"/>
              <a:t>Threads and Channels: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2819400"/>
            <a:ext cx="3505200" cy="19050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FFFF00"/>
            </a:solidFill>
            <a:prstDash val="solid"/>
            <a:miter lim="800000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marL="0"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 smtClean="0">
                <a:latin typeface="Courier"/>
                <a:cs typeface="Courier"/>
              </a:rPr>
              <a:t/>
            </a:r>
            <a:br>
              <a:rPr lang="en-US" sz="2000" kern="0" dirty="0" smtClean="0">
                <a:latin typeface="Courier"/>
                <a:cs typeface="Courier"/>
              </a:rPr>
            </a:br>
            <a:r>
              <a:rPr lang="en-US" sz="2000" kern="0" dirty="0" smtClean="0">
                <a:latin typeface="Courier"/>
                <a:cs typeface="Courier"/>
              </a:rPr>
              <a:t>  </a:t>
            </a:r>
            <a:r>
              <a:rPr lang="en-US" sz="2000" kern="0" dirty="0" smtClean="0">
                <a:solidFill>
                  <a:schemeClr val="bg1">
                    <a:lumMod val="90000"/>
                  </a:schemeClr>
                </a:solidFill>
                <a:latin typeface="Courier"/>
                <a:cs typeface="Courier"/>
              </a:rPr>
              <a:t>do </a:t>
            </a:r>
            <a:r>
              <a:rPr lang="en-US" sz="2000" kern="0" dirty="0" smtClean="0">
                <a:latin typeface="Courier"/>
                <a:cs typeface="Courier"/>
              </a:rPr>
              <a:t>action..</a:t>
            </a:r>
          </a:p>
          <a:p>
            <a:pPr marL="0"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     </a:t>
            </a:r>
            <a:r>
              <a:rPr lang="en-US" sz="2000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writeChan</a:t>
            </a:r>
            <a:r>
              <a:rPr lang="en-US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kern="0" dirty="0" err="1" smtClean="0">
                <a:latin typeface="Courier"/>
                <a:cs typeface="Courier"/>
              </a:rPr>
              <a:t>c</a:t>
            </a:r>
            <a:r>
              <a:rPr lang="en-US" sz="2000" kern="0" dirty="0" smtClean="0">
                <a:latin typeface="Courier"/>
                <a:cs typeface="Courier"/>
              </a:rPr>
              <a:t> </a:t>
            </a:r>
            <a:r>
              <a:rPr lang="en-US" sz="2000" kern="0" dirty="0" err="1" smtClean="0">
                <a:latin typeface="Courier"/>
                <a:cs typeface="Courier"/>
              </a:rPr>
              <a:t>msg</a:t>
            </a:r>
            <a:endParaRPr lang="en-US" sz="2000" kern="0" dirty="0" smtClean="0">
              <a:latin typeface="Courier"/>
              <a:cs typeface="Courier"/>
            </a:endParaRPr>
          </a:p>
          <a:p>
            <a:pPr marL="0"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 smtClean="0">
                <a:latin typeface="Courier"/>
                <a:cs typeface="Courier"/>
              </a:rPr>
              <a:t>     action..   </a:t>
            </a:r>
            <a:endParaRPr lang="en-US" sz="2000" kern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Char char="−"/>
              <a:defRPr/>
            </a:pPr>
            <a:endParaRPr lang="en-US" sz="2000" kern="0" dirty="0">
              <a:solidFill>
                <a:srgbClr val="FFFF00"/>
              </a:solidFill>
            </a:endParaRPr>
          </a:p>
          <a:p>
            <a:pPr indent="-171450" algn="l">
              <a:spcBef>
                <a:spcPct val="0"/>
              </a:spcBef>
              <a:spcAft>
                <a:spcPct val="40000"/>
              </a:spcAft>
              <a:buFontTx/>
              <a:buChar char="•"/>
              <a:defRPr/>
            </a:pPr>
            <a:endParaRPr lang="en-US" sz="2400" kern="0" dirty="0">
              <a:solidFill>
                <a:srgbClr val="FFFF00"/>
              </a:solidFill>
            </a:endParaRPr>
          </a:p>
          <a:p>
            <a:pPr marL="0"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Char char="−"/>
              <a:defRPr/>
            </a:pPr>
            <a:endParaRPr lang="en-US" sz="2000" kern="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0" y="3200400"/>
            <a:ext cx="3352800" cy="19050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FFFF00"/>
            </a:solidFill>
            <a:prstDash val="solid"/>
            <a:miter lim="800000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>
            <a:prstTxWarp prst="textNoShape">
              <a:avLst/>
            </a:prstTxWarp>
          </a:bodyPr>
          <a:lstStyle/>
          <a:p>
            <a:pPr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>
                <a:latin typeface="Courier"/>
                <a:cs typeface="Courier"/>
              </a:rPr>
              <a:t/>
            </a:r>
            <a:br>
              <a:rPr lang="en-US" sz="2000" kern="0" dirty="0">
                <a:latin typeface="Courier"/>
                <a:cs typeface="Courier"/>
              </a:rPr>
            </a:br>
            <a:r>
              <a:rPr lang="en-US" sz="2000" kern="0" dirty="0">
                <a:solidFill>
                  <a:schemeClr val="bg1">
                    <a:lumMod val="90000"/>
                  </a:schemeClr>
                </a:solidFill>
                <a:latin typeface="Courier"/>
                <a:cs typeface="Courier"/>
              </a:rPr>
              <a:t>do</a:t>
            </a:r>
            <a:r>
              <a:rPr lang="en-US" sz="2000" kern="0" dirty="0" smtClean="0">
                <a:solidFill>
                  <a:schemeClr val="bg1">
                    <a:lumMod val="9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kern="0" dirty="0" smtClean="0">
                <a:latin typeface="Courier"/>
                <a:cs typeface="Courier"/>
              </a:rPr>
              <a:t>action..</a:t>
            </a:r>
          </a:p>
          <a:p>
            <a:pPr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 smtClean="0">
                <a:latin typeface="Courier"/>
                <a:cs typeface="Courier"/>
              </a:rPr>
              <a:t>		</a:t>
            </a:r>
            <a:r>
              <a:rPr lang="en-US" sz="2000" kern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readChan</a:t>
            </a:r>
            <a:r>
              <a:rPr lang="en-US" sz="20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 </a:t>
            </a:r>
            <a:r>
              <a:rPr lang="en-US" sz="2000" kern="0" dirty="0" err="1" smtClean="0">
                <a:latin typeface="Courier"/>
                <a:cs typeface="Courier"/>
              </a:rPr>
              <a:t>c</a:t>
            </a:r>
            <a:endParaRPr lang="en-US" sz="2000" kern="0" dirty="0" smtClean="0">
              <a:latin typeface="Courier"/>
              <a:cs typeface="Courier"/>
            </a:endParaRPr>
          </a:p>
          <a:p>
            <a:pPr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None/>
              <a:defRPr/>
            </a:pPr>
            <a:r>
              <a:rPr lang="en-US" sz="2000" kern="0" dirty="0" smtClean="0">
                <a:latin typeface="Courier"/>
                <a:cs typeface="Courier"/>
              </a:rPr>
              <a:t>    action..   </a:t>
            </a:r>
            <a:endParaRPr lang="en-US" sz="2000" kern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Char char="−"/>
              <a:defRPr/>
            </a:pPr>
            <a:endParaRPr lang="en-US" sz="2000" kern="0" dirty="0">
              <a:solidFill>
                <a:srgbClr val="FFFF00"/>
              </a:solidFill>
            </a:endParaRPr>
          </a:p>
          <a:p>
            <a:pPr marL="171450" indent="-171450" algn="l">
              <a:spcBef>
                <a:spcPct val="0"/>
              </a:spcBef>
              <a:spcAft>
                <a:spcPct val="40000"/>
              </a:spcAft>
              <a:buFontTx/>
              <a:buChar char="•"/>
              <a:defRPr/>
            </a:pPr>
            <a:endParaRPr lang="en-US" sz="2400" kern="0" dirty="0">
              <a:solidFill>
                <a:srgbClr val="FFFF00"/>
              </a:solidFill>
            </a:endParaRPr>
          </a:p>
          <a:p>
            <a:pPr lvl="1" indent="-171450" algn="l">
              <a:spcBef>
                <a:spcPct val="0"/>
              </a:spcBef>
              <a:spcAft>
                <a:spcPct val="40000"/>
              </a:spcAft>
              <a:buSzTx/>
              <a:buFont typeface="Verdana" pitchFamily="-65" charset="0"/>
              <a:buChar char="−"/>
              <a:defRPr/>
            </a:pPr>
            <a:endParaRPr lang="en-US" sz="2000" kern="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3761208"/>
            <a:ext cx="2590800" cy="353592"/>
          </a:xfrm>
          <a:prstGeom prst="straightConnector1">
            <a:avLst/>
          </a:prstGeom>
          <a:ln w="41275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609600" y="5334000"/>
            <a:ext cx="82296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Tx/>
            </a:pP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This form of message passing sacrifices determinism.</a:t>
            </a:r>
            <a:br>
              <a:rPr lang="en-US" sz="2400" b="1" i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Let’s try </a:t>
            </a:r>
            <a:r>
              <a:rPr lang="en-US" sz="2400" b="1" i="1" dirty="0" err="1" smtClean="0">
                <a:solidFill>
                  <a:schemeClr val="bg2"/>
                </a:solidFill>
                <a:latin typeface="Arial" charset="0"/>
              </a:rPr>
              <a:t>CnC</a:t>
            </a: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 instead…</a:t>
            </a:r>
            <a:endParaRPr lang="en-US" sz="2400" b="1" i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CnC</a:t>
            </a:r>
            <a:r>
              <a:rPr lang="en-US" dirty="0" smtClean="0"/>
              <a:t> Model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1900"/>
            <a:ext cx="4724400" cy="48641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Tasks not threads</a:t>
            </a:r>
          </a:p>
          <a:p>
            <a:pPr lvl="1"/>
            <a:r>
              <a:rPr lang="en-US" sz="2000" dirty="0" smtClean="0"/>
              <a:t>Eager computation,</a:t>
            </a:r>
          </a:p>
          <a:p>
            <a:pPr lvl="1"/>
            <a:r>
              <a:rPr lang="en-US" sz="2000" dirty="0" smtClean="0"/>
              <a:t>Takes tag input,</a:t>
            </a:r>
          </a:p>
          <a:p>
            <a:pPr lvl="1"/>
            <a:r>
              <a:rPr lang="en-US" sz="2000" dirty="0" smtClean="0"/>
              <a:t>Runs to completion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Step reads data items</a:t>
            </a:r>
          </a:p>
          <a:p>
            <a:r>
              <a:rPr lang="en-US" dirty="0" smtClean="0"/>
              <a:t>Step produces data items</a:t>
            </a:r>
          </a:p>
          <a:p>
            <a:r>
              <a:rPr lang="en-US" sz="2400" dirty="0" smtClean="0"/>
              <a:t>“</a:t>
            </a:r>
            <a:r>
              <a:rPr lang="en-US" sz="2400" dirty="0" err="1" smtClean="0"/>
              <a:t>Cnc</a:t>
            </a:r>
            <a:r>
              <a:rPr lang="en-US" sz="2400" dirty="0" smtClean="0"/>
              <a:t> Graph” = </a:t>
            </a:r>
            <a:br>
              <a:rPr lang="en-US" sz="2400" dirty="0" smtClean="0"/>
            </a:br>
            <a:r>
              <a:rPr lang="en-US" sz="2400" dirty="0" smtClean="0"/>
              <a:t>network of steps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DETERMINISTIC</a:t>
            </a: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 bwMode="auto">
          <a:xfrm>
            <a:off x="5562600" y="3048000"/>
            <a:ext cx="2057400" cy="8937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λ</a:t>
            </a:r>
            <a:r>
              <a:rPr lang="en-US" dirty="0" smtClean="0"/>
              <a:t> tag. Step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419600" y="2209800"/>
            <a:ext cx="4572000" cy="2743200"/>
            <a:chOff x="4419600" y="2209800"/>
            <a:chExt cx="4572000" cy="2743200"/>
          </a:xfrm>
        </p:grpSpPr>
        <p:grpSp>
          <p:nvGrpSpPr>
            <p:cNvPr id="15" name="Group 14"/>
            <p:cNvGrpSpPr/>
            <p:nvPr/>
          </p:nvGrpSpPr>
          <p:grpSpPr>
            <a:xfrm>
              <a:off x="4419600" y="2209800"/>
              <a:ext cx="533400" cy="2743200"/>
              <a:chOff x="4191000" y="1981200"/>
              <a:chExt cx="533400" cy="2743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191000" y="19812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91000" y="24384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91000" y="28956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191000" y="33528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191000" y="38100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191000" y="42672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458200" y="2209800"/>
              <a:ext cx="533400" cy="2743200"/>
              <a:chOff x="4191000" y="1981200"/>
              <a:chExt cx="533400" cy="27432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191000" y="19812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4191000" y="24384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191000" y="28956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191000" y="33528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191000" y="38100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191000" y="426720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30000"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-65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4439141" y="2255391"/>
            <a:ext cx="4513383" cy="1727906"/>
            <a:chOff x="4439141" y="2255391"/>
            <a:chExt cx="4513383" cy="172790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439141" y="2259948"/>
              <a:ext cx="487807" cy="1723349"/>
              <a:chOff x="4439141" y="2259948"/>
              <a:chExt cx="487807" cy="172334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448782" y="2259948"/>
                <a:ext cx="47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34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39141" y="3613965"/>
                <a:ext cx="478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99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498554" y="2255391"/>
              <a:ext cx="453970" cy="1277219"/>
              <a:chOff x="8498554" y="2255391"/>
              <a:chExt cx="453970" cy="127721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498554" y="2255391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‘a’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34400" y="316327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‘</a:t>
                </a:r>
                <a:r>
                  <a:rPr lang="en-US" dirty="0" err="1" smtClean="0">
                    <a:solidFill>
                      <a:schemeClr val="bg2"/>
                    </a:solidFill>
                  </a:rPr>
                  <a:t>f</a:t>
                </a:r>
                <a:r>
                  <a:rPr lang="en-US" dirty="0" smtClean="0">
                    <a:solidFill>
                      <a:schemeClr val="bg2"/>
                    </a:solidFill>
                  </a:rPr>
                  <a:t>’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 bwMode="auto">
          <a:xfrm>
            <a:off x="5562600" y="3048000"/>
            <a:ext cx="2057400" cy="8937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   Step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494325" y="3593068"/>
            <a:ext cx="4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‘</a:t>
            </a:r>
            <a:r>
              <a:rPr lang="en-US" dirty="0" err="1" smtClean="0">
                <a:solidFill>
                  <a:schemeClr val="bg2"/>
                </a:solidFill>
              </a:rPr>
              <a:t>z</a:t>
            </a:r>
            <a:r>
              <a:rPr lang="en-US" dirty="0" smtClean="0">
                <a:solidFill>
                  <a:schemeClr val="bg2"/>
                </a:solidFill>
              </a:rPr>
              <a:t>’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3657600" y="1752600"/>
            <a:ext cx="5486400" cy="3124200"/>
            <a:chOff x="3657600" y="1752600"/>
            <a:chExt cx="5486400" cy="3124200"/>
          </a:xfrm>
        </p:grpSpPr>
        <p:sp>
          <p:nvSpPr>
            <p:cNvPr id="35" name="TextBox 34"/>
            <p:cNvSpPr txBox="1"/>
            <p:nvPr/>
          </p:nvSpPr>
          <p:spPr>
            <a:xfrm>
              <a:off x="3657600" y="1752600"/>
              <a:ext cx="1477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dirty="0" smtClean="0">
                  <a:solidFill>
                    <a:srgbClr val="FFFF00"/>
                  </a:solidFill>
                </a:rPr>
                <a:t>ags  items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962400" y="2209800"/>
              <a:ext cx="4495800" cy="2667000"/>
              <a:chOff x="3962400" y="2209800"/>
              <a:chExt cx="4495800" cy="26670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962400" y="2209800"/>
                <a:ext cx="457201" cy="2667000"/>
                <a:chOff x="3962400" y="2209800"/>
                <a:chExt cx="457201" cy="2667000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983363" y="2209800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1: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962403" y="26786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2:</a:t>
                  </a:r>
                  <a:endParaRPr lang="en-US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962400" y="31358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3:</a:t>
                  </a:r>
                  <a:endParaRPr 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962400" y="35930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4:</a:t>
                  </a:r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962400" y="40502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5:</a:t>
                  </a:r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983364" y="45074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6:</a:t>
                  </a:r>
                  <a:endParaRPr lang="en-US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8000999" y="2209800"/>
                <a:ext cx="457201" cy="2667000"/>
                <a:chOff x="3962400" y="2209800"/>
                <a:chExt cx="457201" cy="2667000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3983363" y="2209800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1: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962403" y="26786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2: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962400" y="31358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3: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962400" y="35930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4: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962400" y="40502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5:</a:t>
                  </a:r>
                  <a:endParaRPr lang="en-US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983364" y="4507468"/>
                  <a:ext cx="4362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6:</a:t>
                  </a:r>
                  <a:endParaRPr lang="en-US" dirty="0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7666763" y="1809261"/>
              <a:ext cx="1477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</a:t>
              </a:r>
              <a:r>
                <a:rPr lang="en-US" dirty="0" smtClean="0">
                  <a:solidFill>
                    <a:srgbClr val="FFFF00"/>
                  </a:solidFill>
                </a:rPr>
                <a:t>ags  items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562600" y="1447800"/>
            <a:ext cx="1600200" cy="1600200"/>
            <a:chOff x="5562600" y="1447800"/>
            <a:chExt cx="1600200" cy="1600200"/>
          </a:xfrm>
        </p:grpSpPr>
        <p:cxnSp>
          <p:nvCxnSpPr>
            <p:cNvPr id="47" name="Elbow Connector 46"/>
            <p:cNvCxnSpPr>
              <a:endCxn id="8" idx="0"/>
            </p:cNvCxnSpPr>
            <p:nvPr/>
          </p:nvCxnSpPr>
          <p:spPr bwMode="auto">
            <a:xfrm rot="16200000" flipH="1">
              <a:off x="5276850" y="1733550"/>
              <a:ext cx="1600200" cy="1028700"/>
            </a:xfrm>
            <a:prstGeom prst="bentConnector3">
              <a:avLst>
                <a:gd name="adj1" fmla="val 753"/>
              </a:avLst>
            </a:prstGeom>
            <a:solidFill>
              <a:srgbClr val="4D4D4D"/>
            </a:solidFill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6604722" y="1961661"/>
              <a:ext cx="558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tag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26948" y="2444614"/>
            <a:ext cx="635652" cy="1365386"/>
            <a:chOff x="4926948" y="2444614"/>
            <a:chExt cx="635652" cy="1365386"/>
          </a:xfrm>
        </p:grpSpPr>
        <p:cxnSp>
          <p:nvCxnSpPr>
            <p:cNvPr id="55" name="Curved Connector 54"/>
            <p:cNvCxnSpPr>
              <a:stCxn id="12" idx="3"/>
              <a:endCxn id="8" idx="2"/>
            </p:cNvCxnSpPr>
            <p:nvPr/>
          </p:nvCxnSpPr>
          <p:spPr bwMode="auto">
            <a:xfrm flipV="1">
              <a:off x="4953000" y="3494882"/>
              <a:ext cx="609600" cy="315118"/>
            </a:xfrm>
            <a:prstGeom prst="curvedConnector3">
              <a:avLst>
                <a:gd name="adj1" fmla="val 50000"/>
              </a:avLst>
            </a:prstGeom>
            <a:solidFill>
              <a:srgbClr val="4D4D4D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6" name="Curved Connector 55"/>
            <p:cNvCxnSpPr>
              <a:stCxn id="23" idx="3"/>
              <a:endCxn id="8" idx="2"/>
            </p:cNvCxnSpPr>
            <p:nvPr/>
          </p:nvCxnSpPr>
          <p:spPr bwMode="auto">
            <a:xfrm>
              <a:off x="4926948" y="2444614"/>
              <a:ext cx="635652" cy="1050268"/>
            </a:xfrm>
            <a:prstGeom prst="curvedConnector3">
              <a:avLst>
                <a:gd name="adj1" fmla="val 50000"/>
              </a:avLst>
            </a:prstGeom>
            <a:solidFill>
              <a:srgbClr val="4D4D4D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05" name="Group 104"/>
          <p:cNvGrpSpPr/>
          <p:nvPr/>
        </p:nvGrpSpPr>
        <p:grpSpPr>
          <a:xfrm>
            <a:off x="5638800" y="3962398"/>
            <a:ext cx="1905002" cy="1676402"/>
            <a:chOff x="5638800" y="3962398"/>
            <a:chExt cx="1905002" cy="1676402"/>
          </a:xfrm>
        </p:grpSpPr>
        <p:grpSp>
          <p:nvGrpSpPr>
            <p:cNvPr id="99" name="Group 98"/>
            <p:cNvGrpSpPr/>
            <p:nvPr/>
          </p:nvGrpSpPr>
          <p:grpSpPr>
            <a:xfrm>
              <a:off x="5638800" y="3962398"/>
              <a:ext cx="1905002" cy="1524002"/>
              <a:chOff x="5638800" y="3962398"/>
              <a:chExt cx="1905002" cy="1524002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5947180" y="4605538"/>
                <a:ext cx="1293447" cy="7167"/>
              </a:xfrm>
              <a:prstGeom prst="line">
                <a:avLst/>
              </a:prstGeom>
              <a:solidFill>
                <a:srgbClr val="4D4D4D"/>
              </a:solidFill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2" name="Curved Connector 81"/>
              <p:cNvCxnSpPr/>
              <p:nvPr/>
            </p:nvCxnSpPr>
            <p:spPr bwMode="auto">
              <a:xfrm>
                <a:off x="6592279" y="4576556"/>
                <a:ext cx="951523" cy="833646"/>
              </a:xfrm>
              <a:prstGeom prst="curvedConnector3">
                <a:avLst>
                  <a:gd name="adj1" fmla="val 50000"/>
                </a:avLst>
              </a:prstGeom>
              <a:solidFill>
                <a:srgbClr val="4D4D4D"/>
              </a:solidFill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87" name="Curved Connector 86"/>
              <p:cNvCxnSpPr/>
              <p:nvPr/>
            </p:nvCxnSpPr>
            <p:spPr bwMode="auto">
              <a:xfrm rot="10800000" flipV="1">
                <a:off x="5638800" y="4572002"/>
                <a:ext cx="953480" cy="914398"/>
              </a:xfrm>
              <a:prstGeom prst="curvedConnector3">
                <a:avLst>
                  <a:gd name="adj1" fmla="val 50000"/>
                </a:avLst>
              </a:prstGeom>
              <a:solidFill>
                <a:srgbClr val="4D4D4D"/>
              </a:solidFill>
              <a:ln w="3175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89" name="TextBox 88"/>
            <p:cNvSpPr txBox="1"/>
            <p:nvPr/>
          </p:nvSpPr>
          <p:spPr>
            <a:xfrm>
              <a:off x="6408259" y="5269468"/>
              <a:ext cx="678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tags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93" name="Curved Connector 92"/>
          <p:cNvCxnSpPr>
            <a:stCxn id="8" idx="6"/>
            <a:endCxn id="42" idx="1"/>
          </p:cNvCxnSpPr>
          <p:nvPr/>
        </p:nvCxnSpPr>
        <p:spPr bwMode="auto">
          <a:xfrm>
            <a:off x="7620000" y="3494882"/>
            <a:ext cx="380999" cy="282852"/>
          </a:xfrm>
          <a:prstGeom prst="curvedConnector3">
            <a:avLst>
              <a:gd name="adj1" fmla="val 50000"/>
            </a:avLst>
          </a:prstGeom>
          <a:solidFill>
            <a:srgbClr val="4D4D4D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9" name="AutoShape 29"/>
          <p:cNvSpPr>
            <a:spLocks noChangeArrowheads="1"/>
          </p:cNvSpPr>
          <p:nvPr/>
        </p:nvSpPr>
        <p:spPr bwMode="auto">
          <a:xfrm>
            <a:off x="609600" y="5562600"/>
            <a:ext cx="8229600" cy="1219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SzTx/>
            </a:pP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There’s a whole separate story about offline analysis </a:t>
            </a:r>
            <a:br>
              <a:rPr lang="en-US" sz="2400" b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of </a:t>
            </a:r>
            <a:r>
              <a:rPr lang="en-US" sz="2400" b="1" dirty="0" err="1" smtClean="0">
                <a:solidFill>
                  <a:schemeClr val="bg2"/>
                </a:solidFill>
                <a:latin typeface="Arial" charset="0"/>
              </a:rPr>
              <a:t>CnC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 graphs - enables scheduling, GC, etc.</a:t>
            </a: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 </a:t>
            </a:r>
            <a:br>
              <a:rPr lang="en-US" sz="2400" b="1" i="1" dirty="0" smtClean="0">
                <a:solidFill>
                  <a:schemeClr val="bg2"/>
                </a:solidFill>
                <a:latin typeface="Arial" charset="0"/>
              </a:rPr>
            </a:br>
            <a:r>
              <a:rPr lang="en-US" sz="2400" b="1" i="1" dirty="0" smtClean="0">
                <a:solidFill>
                  <a:schemeClr val="bg2"/>
                </a:solidFill>
                <a:latin typeface="Arial" charset="0"/>
              </a:rPr>
              <a:t>No time for it today!</a:t>
            </a:r>
            <a:endParaRPr lang="en-US" sz="2400" b="1" i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is CnC Purely Functional?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523875" y="2178050"/>
            <a:ext cx="2884488" cy="2919413"/>
          </a:xfrm>
          <a:prstGeom prst="cloud">
            <a:avLst/>
          </a:prstGeom>
          <a:solidFill>
            <a:schemeClr val="tx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Cloud 4"/>
          <p:cNvSpPr/>
          <p:nvPr/>
        </p:nvSpPr>
        <p:spPr bwMode="auto">
          <a:xfrm>
            <a:off x="5381625" y="2138363"/>
            <a:ext cx="2884488" cy="2919412"/>
          </a:xfrm>
          <a:prstGeom prst="cloud">
            <a:avLst/>
          </a:prstGeom>
          <a:solidFill>
            <a:schemeClr val="tx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749675" y="3132138"/>
            <a:ext cx="1322388" cy="822325"/>
          </a:xfrm>
          <a:prstGeom prst="rightArrow">
            <a:avLst>
              <a:gd name="adj1" fmla="val 50000"/>
              <a:gd name="adj2" fmla="val 50045"/>
            </a:avLst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5325" y="5233988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Domain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37275" y="5267325"/>
            <a:ext cx="1628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Range</a:t>
            </a:r>
          </a:p>
        </p:txBody>
      </p:sp>
      <p:grpSp>
        <p:nvGrpSpPr>
          <p:cNvPr id="25608" name="Group 16"/>
          <p:cNvGrpSpPr>
            <a:grpSpLocks/>
          </p:cNvGrpSpPr>
          <p:nvPr/>
        </p:nvGrpSpPr>
        <p:grpSpPr bwMode="auto">
          <a:xfrm>
            <a:off x="1290638" y="3135313"/>
            <a:ext cx="1173162" cy="1055687"/>
            <a:chOff x="1290320" y="3136053"/>
            <a:chExt cx="1173480" cy="105494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290320" y="3136053"/>
              <a:ext cx="225486" cy="207816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Rectangle 12"/>
            <p:cNvSpPr/>
            <p:nvPr/>
          </p:nvSpPr>
          <p:spPr bwMode="auto">
            <a:xfrm>
              <a:off x="1722237" y="3381943"/>
              <a:ext cx="225486" cy="20781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Rectangle 13"/>
            <p:cNvSpPr/>
            <p:nvPr/>
          </p:nvSpPr>
          <p:spPr bwMode="auto">
            <a:xfrm>
              <a:off x="1900085" y="3983184"/>
              <a:ext cx="225486" cy="207816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Rectangle 14"/>
            <p:cNvSpPr/>
            <p:nvPr/>
          </p:nvSpPr>
          <p:spPr bwMode="auto">
            <a:xfrm>
              <a:off x="2238314" y="3153503"/>
              <a:ext cx="225486" cy="20781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Rectangle 15"/>
            <p:cNvSpPr/>
            <p:nvPr/>
          </p:nvSpPr>
          <p:spPr bwMode="auto">
            <a:xfrm>
              <a:off x="1460228" y="3745226"/>
              <a:ext cx="223899" cy="209403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>
                  <a:lumMod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3" name="Group 22"/>
          <p:cNvGrpSpPr/>
          <p:nvPr/>
        </p:nvGrpSpPr>
        <p:grpSpPr>
          <a:xfrm>
            <a:off x="6226386" y="3093720"/>
            <a:ext cx="1173480" cy="1054947"/>
            <a:chOff x="1290320" y="3136053"/>
            <a:chExt cx="1173480" cy="1054947"/>
          </a:xfrm>
          <a:solidFill>
            <a:srgbClr val="DE750B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1290320" y="3136053"/>
              <a:ext cx="225213" cy="208280"/>
            </a:xfrm>
            <a:prstGeom prst="rect">
              <a:avLst/>
            </a:prstGeom>
            <a:grpFill/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Rectangle 24"/>
            <p:cNvSpPr/>
            <p:nvPr/>
          </p:nvSpPr>
          <p:spPr bwMode="auto">
            <a:xfrm>
              <a:off x="1722121" y="3381586"/>
              <a:ext cx="225213" cy="208280"/>
            </a:xfrm>
            <a:prstGeom prst="rect">
              <a:avLst/>
            </a:prstGeom>
            <a:grpFill/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1899920" y="3982720"/>
              <a:ext cx="225213" cy="208280"/>
            </a:xfrm>
            <a:prstGeom prst="rect">
              <a:avLst/>
            </a:prstGeom>
            <a:grpFill/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 bwMode="auto">
            <a:xfrm>
              <a:off x="2238587" y="3152987"/>
              <a:ext cx="225213" cy="208280"/>
            </a:xfrm>
            <a:prstGeom prst="rect">
              <a:avLst/>
            </a:prstGeom>
            <a:grpFill/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1459653" y="3745653"/>
              <a:ext cx="225213" cy="208280"/>
            </a:xfrm>
            <a:prstGeom prst="rect">
              <a:avLst/>
            </a:prstGeom>
            <a:grpFill/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How is </a:t>
            </a:r>
            <a:r>
              <a:rPr lang="en-US" sz="2800" dirty="0" err="1" smtClean="0"/>
              <a:t>CnC</a:t>
            </a:r>
            <a:r>
              <a:rPr lang="en-US" sz="2800" dirty="0" smtClean="0"/>
              <a:t> Purely Functional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695325" y="5233988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Domain</a:t>
            </a: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6137275" y="5267325"/>
            <a:ext cx="1628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Range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330575" y="2670175"/>
            <a:ext cx="1995488" cy="9699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MyStep</a:t>
            </a:r>
            <a:endParaRPr lang="en-US" dirty="0"/>
          </a:p>
        </p:txBody>
      </p:sp>
      <p:grpSp>
        <p:nvGrpSpPr>
          <p:cNvPr id="29702" name="Group 91"/>
          <p:cNvGrpSpPr>
            <a:grpSpLocks/>
          </p:cNvGrpSpPr>
          <p:nvPr/>
        </p:nvGrpSpPr>
        <p:grpSpPr bwMode="auto">
          <a:xfrm>
            <a:off x="346075" y="2074863"/>
            <a:ext cx="2219325" cy="2344737"/>
            <a:chOff x="524329" y="2178809"/>
            <a:chExt cx="2884695" cy="2918212"/>
          </a:xfrm>
        </p:grpSpPr>
        <p:sp>
          <p:nvSpPr>
            <p:cNvPr id="67" name="Cloud 66"/>
            <p:cNvSpPr/>
            <p:nvPr/>
          </p:nvSpPr>
          <p:spPr bwMode="auto">
            <a:xfrm>
              <a:off x="524329" y="2178809"/>
              <a:ext cx="2884695" cy="2918212"/>
            </a:xfrm>
            <a:prstGeom prst="cloud">
              <a:avLst/>
            </a:prstGeom>
            <a:solidFill>
              <a:srgbClr val="D9D9D9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9717" name="Group 67"/>
            <p:cNvGrpSpPr>
              <a:grpSpLocks/>
            </p:cNvGrpSpPr>
            <p:nvPr/>
          </p:nvGrpSpPr>
          <p:grpSpPr bwMode="auto">
            <a:xfrm>
              <a:off x="1109134" y="2573867"/>
              <a:ext cx="869024" cy="1126153"/>
              <a:chOff x="2717196" y="1035809"/>
              <a:chExt cx="2884695" cy="2918212"/>
            </a:xfrm>
          </p:grpSpPr>
          <p:sp>
            <p:nvSpPr>
              <p:cNvPr id="69" name="Cloud 68"/>
              <p:cNvSpPr/>
              <p:nvPr/>
            </p:nvSpPr>
            <p:spPr bwMode="auto">
              <a:xfrm>
                <a:off x="2714374" y="1036057"/>
                <a:ext cx="2890503" cy="2918306"/>
              </a:xfrm>
              <a:prstGeom prst="cloud">
                <a:avLst/>
              </a:prstGeom>
              <a:solidFill>
                <a:srgbClr val="BFBFBF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9735" name="Group 16"/>
              <p:cNvGrpSpPr>
                <a:grpSpLocks/>
              </p:cNvGrpSpPr>
              <p:nvPr/>
            </p:nvGrpSpPr>
            <p:grpSpPr bwMode="auto">
              <a:xfrm>
                <a:off x="3483187" y="1993053"/>
                <a:ext cx="1173480" cy="1054947"/>
                <a:chOff x="1290320" y="3136053"/>
                <a:chExt cx="1173480" cy="1054947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1288655" y="3136466"/>
                  <a:ext cx="226032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1720172" y="3382218"/>
                  <a:ext cx="226036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1898260" y="3981240"/>
                  <a:ext cx="226036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2240736" y="3151827"/>
                  <a:ext cx="226036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1459891" y="3745728"/>
                  <a:ext cx="226036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</p:grpSp>
        <p:grpSp>
          <p:nvGrpSpPr>
            <p:cNvPr id="29718" name="Group 75"/>
            <p:cNvGrpSpPr>
              <a:grpSpLocks/>
            </p:cNvGrpSpPr>
            <p:nvPr/>
          </p:nvGrpSpPr>
          <p:grpSpPr bwMode="auto">
            <a:xfrm>
              <a:off x="2159000" y="2810931"/>
              <a:ext cx="869024" cy="1126153"/>
              <a:chOff x="2717196" y="1035809"/>
              <a:chExt cx="2884695" cy="2918212"/>
            </a:xfrm>
          </p:grpSpPr>
          <p:sp>
            <p:nvSpPr>
              <p:cNvPr id="77" name="Cloud 76"/>
              <p:cNvSpPr/>
              <p:nvPr/>
            </p:nvSpPr>
            <p:spPr bwMode="auto">
              <a:xfrm>
                <a:off x="2715789" y="1036132"/>
                <a:ext cx="2883655" cy="2918306"/>
              </a:xfrm>
              <a:prstGeom prst="cloud">
                <a:avLst/>
              </a:prstGeom>
              <a:solidFill>
                <a:schemeClr val="tx1">
                  <a:lumMod val="75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9728" name="Group 16"/>
              <p:cNvGrpSpPr>
                <a:grpSpLocks/>
              </p:cNvGrpSpPr>
              <p:nvPr/>
            </p:nvGrpSpPr>
            <p:grpSpPr bwMode="auto">
              <a:xfrm>
                <a:off x="3483187" y="1993053"/>
                <a:ext cx="1173480" cy="1054947"/>
                <a:chOff x="1290320" y="3136053"/>
                <a:chExt cx="1173480" cy="1054947"/>
              </a:xfrm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1290070" y="3136540"/>
                  <a:ext cx="226036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721592" y="3382292"/>
                  <a:ext cx="226032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1899680" y="3981314"/>
                  <a:ext cx="226032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2235304" y="3151901"/>
                  <a:ext cx="226036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461310" y="3745802"/>
                  <a:ext cx="219185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</p:grpSp>
        <p:grpSp>
          <p:nvGrpSpPr>
            <p:cNvPr id="29719" name="Group 83"/>
            <p:cNvGrpSpPr>
              <a:grpSpLocks/>
            </p:cNvGrpSpPr>
            <p:nvPr/>
          </p:nvGrpSpPr>
          <p:grpSpPr bwMode="auto">
            <a:xfrm>
              <a:off x="1354665" y="3632201"/>
              <a:ext cx="869024" cy="1126153"/>
              <a:chOff x="2717196" y="1035809"/>
              <a:chExt cx="2884695" cy="2918212"/>
            </a:xfrm>
          </p:grpSpPr>
          <p:sp>
            <p:nvSpPr>
              <p:cNvPr id="85" name="Cloud 84"/>
              <p:cNvSpPr/>
              <p:nvPr/>
            </p:nvSpPr>
            <p:spPr bwMode="auto">
              <a:xfrm>
                <a:off x="2714435" y="1037818"/>
                <a:ext cx="2890503" cy="2918306"/>
              </a:xfrm>
              <a:prstGeom prst="cloud">
                <a:avLst/>
              </a:prstGeom>
              <a:solidFill>
                <a:srgbClr val="BFBFBF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sp>
          <p:grpSp>
            <p:nvGrpSpPr>
              <p:cNvPr id="29721" name="Group 16"/>
              <p:cNvGrpSpPr>
                <a:grpSpLocks/>
              </p:cNvGrpSpPr>
              <p:nvPr/>
            </p:nvGrpSpPr>
            <p:grpSpPr bwMode="auto">
              <a:xfrm>
                <a:off x="3483187" y="1993053"/>
                <a:ext cx="1173480" cy="1054947"/>
                <a:chOff x="1290320" y="3136053"/>
                <a:chExt cx="1173480" cy="1054947"/>
              </a:xfrm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1288715" y="3138227"/>
                  <a:ext cx="226036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1720237" y="3383979"/>
                  <a:ext cx="226032" cy="209915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98325" y="3983001"/>
                  <a:ext cx="226032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2240801" y="3153588"/>
                  <a:ext cx="226032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459955" y="3747489"/>
                  <a:ext cx="226032" cy="209912"/>
                </a:xfrm>
                <a:prstGeom prst="rect">
                  <a:avLst/>
                </a:prstGeom>
                <a:solidFill>
                  <a:srgbClr val="008000"/>
                </a:solidFill>
                <a:ln>
                  <a:solidFill>
                    <a:srgbClr val="00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</p:sp>
          </p:grpSp>
        </p:grpSp>
      </p:grpSp>
      <p:sp>
        <p:nvSpPr>
          <p:cNvPr id="29703" name="Right Arrow 5"/>
          <p:cNvSpPr>
            <a:spLocks noChangeArrowheads="1"/>
          </p:cNvSpPr>
          <p:nvPr/>
        </p:nvSpPr>
        <p:spPr bwMode="auto">
          <a:xfrm>
            <a:off x="2436813" y="2878138"/>
            <a:ext cx="890587" cy="474662"/>
          </a:xfrm>
          <a:prstGeom prst="rightArrow">
            <a:avLst>
              <a:gd name="adj1" fmla="val 35722"/>
              <a:gd name="adj2" fmla="val 42867"/>
            </a:avLst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Right Arrow 92"/>
          <p:cNvSpPr>
            <a:spLocks noChangeArrowheads="1"/>
          </p:cNvSpPr>
          <p:nvPr/>
        </p:nvSpPr>
        <p:spPr bwMode="auto">
          <a:xfrm>
            <a:off x="5349875" y="2913063"/>
            <a:ext cx="890588" cy="474662"/>
          </a:xfrm>
          <a:prstGeom prst="rightArrow">
            <a:avLst>
              <a:gd name="adj1" fmla="val 35722"/>
              <a:gd name="adj2" fmla="val 42867"/>
            </a:avLst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04"/>
          <p:cNvGrpSpPr>
            <a:grpSpLocks/>
          </p:cNvGrpSpPr>
          <p:nvPr/>
        </p:nvGrpSpPr>
        <p:grpSpPr bwMode="auto">
          <a:xfrm>
            <a:off x="6477000" y="3200400"/>
            <a:ext cx="1139825" cy="588963"/>
            <a:chOff x="6477000" y="3200400"/>
            <a:chExt cx="1139613" cy="589280"/>
          </a:xfrm>
        </p:grpSpPr>
        <p:sp>
          <p:nvSpPr>
            <p:cNvPr id="95" name="Rectangle 94"/>
            <p:cNvSpPr/>
            <p:nvPr/>
          </p:nvSpPr>
          <p:spPr bwMode="auto">
            <a:xfrm>
              <a:off x="6477000" y="3276641"/>
              <a:ext cx="225383" cy="208075"/>
            </a:xfrm>
            <a:prstGeom prst="rect">
              <a:avLst/>
            </a:prstGeom>
            <a:solidFill>
              <a:srgbClr val="DE750B"/>
            </a:solidFill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6" name="Rectangle 95"/>
            <p:cNvSpPr/>
            <p:nvPr/>
          </p:nvSpPr>
          <p:spPr bwMode="auto">
            <a:xfrm>
              <a:off x="6908720" y="3446595"/>
              <a:ext cx="225383" cy="208074"/>
            </a:xfrm>
            <a:prstGeom prst="rect">
              <a:avLst/>
            </a:prstGeom>
            <a:solidFill>
              <a:srgbClr val="DE750B"/>
            </a:solidFill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7" name="Rectangle 96"/>
            <p:cNvSpPr/>
            <p:nvPr/>
          </p:nvSpPr>
          <p:spPr bwMode="auto">
            <a:xfrm>
              <a:off x="7162672" y="3200400"/>
              <a:ext cx="225383" cy="208075"/>
            </a:xfrm>
            <a:prstGeom prst="rect">
              <a:avLst/>
            </a:prstGeom>
            <a:solidFill>
              <a:srgbClr val="DE750B"/>
            </a:solidFill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8" name="Rectangle 97"/>
            <p:cNvSpPr/>
            <p:nvPr/>
          </p:nvSpPr>
          <p:spPr bwMode="auto">
            <a:xfrm>
              <a:off x="7391230" y="3429123"/>
              <a:ext cx="225383" cy="208075"/>
            </a:xfrm>
            <a:prstGeom prst="rect">
              <a:avLst/>
            </a:prstGeom>
            <a:solidFill>
              <a:srgbClr val="DE750B"/>
            </a:solidFill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9" name="Rectangle 98"/>
            <p:cNvSpPr/>
            <p:nvPr/>
          </p:nvSpPr>
          <p:spPr bwMode="auto">
            <a:xfrm>
              <a:off x="6629372" y="3581605"/>
              <a:ext cx="225383" cy="208075"/>
            </a:xfrm>
            <a:prstGeom prst="rect">
              <a:avLst/>
            </a:prstGeom>
            <a:solidFill>
              <a:srgbClr val="DE750B"/>
            </a:solidFill>
            <a:ln>
              <a:solidFill>
                <a:srgbClr val="003F7D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477000" y="2362200"/>
            <a:ext cx="1066800" cy="454025"/>
            <a:chOff x="6477000" y="2362200"/>
            <a:chExt cx="1066800" cy="453813"/>
          </a:xfrm>
        </p:grpSpPr>
        <p:sp>
          <p:nvSpPr>
            <p:cNvPr id="29708" name="Isosceles Triangle 99"/>
            <p:cNvSpPr>
              <a:spLocks noChangeArrowheads="1"/>
            </p:cNvSpPr>
            <p:nvPr/>
          </p:nvSpPr>
          <p:spPr bwMode="auto">
            <a:xfrm>
              <a:off x="6477000" y="2362200"/>
              <a:ext cx="318347" cy="30141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rgbClr val="26262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Isosceles Triangle 100"/>
            <p:cNvSpPr>
              <a:spLocks noChangeArrowheads="1"/>
            </p:cNvSpPr>
            <p:nvPr/>
          </p:nvSpPr>
          <p:spPr bwMode="auto">
            <a:xfrm>
              <a:off x="6844453" y="2514600"/>
              <a:ext cx="318347" cy="30141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rgbClr val="26262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Isosceles Triangle 101"/>
            <p:cNvSpPr>
              <a:spLocks noChangeArrowheads="1"/>
            </p:cNvSpPr>
            <p:nvPr/>
          </p:nvSpPr>
          <p:spPr bwMode="auto">
            <a:xfrm>
              <a:off x="7225453" y="2365587"/>
              <a:ext cx="318347" cy="301413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12700">
              <a:solidFill>
                <a:srgbClr val="26262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5910065" y="1295400"/>
            <a:ext cx="22433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Updates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(new tags, items)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31775" y="1219200"/>
            <a:ext cx="258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 set of</a:t>
            </a:r>
            <a:r>
              <a:rPr lang="en-US" sz="2400" dirty="0" smtClean="0">
                <a:solidFill>
                  <a:srgbClr val="FFFF00"/>
                </a:solidFill>
              </a:rPr>
              <a:t> tag/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item collections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7900"/>
            <a:ext cx="92329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err="1" smtClean="0"/>
              <a:t>CnC</a:t>
            </a:r>
            <a:r>
              <a:rPr lang="en-US" dirty="0" smtClean="0"/>
              <a:t> graph </a:t>
            </a:r>
            <a:r>
              <a:rPr lang="en-US" dirty="0" smtClean="0"/>
              <a:t>is a function too </a:t>
            </a:r>
            <a:endParaRPr lang="en-US" dirty="0" smtClean="0"/>
          </a:p>
        </p:txBody>
      </p:sp>
      <p:sp>
        <p:nvSpPr>
          <p:cNvPr id="4" name="Cloud 3"/>
          <p:cNvSpPr/>
          <p:nvPr/>
        </p:nvSpPr>
        <p:spPr bwMode="auto">
          <a:xfrm>
            <a:off x="523875" y="2178050"/>
            <a:ext cx="2884488" cy="2919413"/>
          </a:xfrm>
          <a:prstGeom prst="cloud">
            <a:avLst/>
          </a:prstGeom>
          <a:solidFill>
            <a:srgbClr val="D9D9D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" name="Cloud 4"/>
          <p:cNvSpPr/>
          <p:nvPr/>
        </p:nvSpPr>
        <p:spPr bwMode="auto">
          <a:xfrm>
            <a:off x="5381625" y="2138363"/>
            <a:ext cx="2884488" cy="2919412"/>
          </a:xfrm>
          <a:prstGeom prst="cloud">
            <a:avLst/>
          </a:prstGeom>
          <a:solidFill>
            <a:srgbClr val="D9D9D9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7653" name="Right Arrow 5"/>
          <p:cNvSpPr>
            <a:spLocks noChangeArrowheads="1"/>
          </p:cNvSpPr>
          <p:nvPr/>
        </p:nvSpPr>
        <p:spPr bwMode="auto">
          <a:xfrm>
            <a:off x="3749675" y="3132138"/>
            <a:ext cx="1322388" cy="822325"/>
          </a:xfrm>
          <a:prstGeom prst="rightArrow">
            <a:avLst>
              <a:gd name="adj1" fmla="val 50000"/>
              <a:gd name="adj2" fmla="val 50045"/>
            </a:avLst>
          </a:prstGeom>
          <a:solidFill>
            <a:srgbClr val="FF0000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695325" y="5233988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Domain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6137275" y="5267325"/>
            <a:ext cx="1628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Range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109663" y="2573338"/>
            <a:ext cx="868362" cy="1127125"/>
            <a:chOff x="2717196" y="1035809"/>
            <a:chExt cx="2884695" cy="2918212"/>
          </a:xfrm>
        </p:grpSpPr>
        <p:sp>
          <p:nvSpPr>
            <p:cNvPr id="20" name="Cloud 19"/>
            <p:cNvSpPr/>
            <p:nvPr/>
          </p:nvSpPr>
          <p:spPr bwMode="auto">
            <a:xfrm>
              <a:off x="2717196" y="1035809"/>
              <a:ext cx="2884695" cy="2918212"/>
            </a:xfrm>
            <a:prstGeom prst="cloud">
              <a:avLst/>
            </a:prstGeom>
            <a:solidFill>
              <a:srgbClr val="BFBFBF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692" name="Group 16"/>
            <p:cNvGrpSpPr>
              <a:grpSpLocks/>
            </p:cNvGrpSpPr>
            <p:nvPr/>
          </p:nvGrpSpPr>
          <p:grpSpPr bwMode="auto">
            <a:xfrm>
              <a:off x="3483187" y="1993053"/>
              <a:ext cx="1173480" cy="1054947"/>
              <a:chOff x="1290320" y="3136053"/>
              <a:chExt cx="1173480" cy="1054947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1289008" y="3136475"/>
                <a:ext cx="226770" cy="20961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3" name="Rectangle 22"/>
              <p:cNvSpPr/>
              <p:nvPr/>
            </p:nvSpPr>
            <p:spPr bwMode="auto">
              <a:xfrm>
                <a:off x="1721449" y="3383084"/>
                <a:ext cx="226770" cy="20961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29" name="Rectangle 28"/>
              <p:cNvSpPr/>
              <p:nvPr/>
            </p:nvSpPr>
            <p:spPr bwMode="auto">
              <a:xfrm>
                <a:off x="1900754" y="3983167"/>
                <a:ext cx="226770" cy="20961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0" name="Rectangle 29"/>
              <p:cNvSpPr/>
              <p:nvPr/>
            </p:nvSpPr>
            <p:spPr bwMode="auto">
              <a:xfrm>
                <a:off x="2238269" y="3152916"/>
                <a:ext cx="226770" cy="209619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1" name="Rectangle 30"/>
              <p:cNvSpPr/>
              <p:nvPr/>
            </p:nvSpPr>
            <p:spPr bwMode="auto">
              <a:xfrm>
                <a:off x="1457765" y="3748890"/>
                <a:ext cx="226770" cy="20550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159000" y="2811463"/>
            <a:ext cx="868363" cy="1125537"/>
            <a:chOff x="2717196" y="1035809"/>
            <a:chExt cx="2884695" cy="2918212"/>
          </a:xfrm>
        </p:grpSpPr>
        <p:sp>
          <p:nvSpPr>
            <p:cNvPr id="34" name="Cloud 33"/>
            <p:cNvSpPr/>
            <p:nvPr/>
          </p:nvSpPr>
          <p:spPr bwMode="auto">
            <a:xfrm>
              <a:off x="2717196" y="1035809"/>
              <a:ext cx="2884695" cy="2918212"/>
            </a:xfrm>
            <a:prstGeom prst="cloud">
              <a:avLst/>
            </a:prstGeom>
            <a:solidFill>
              <a:srgbClr val="BFBFBF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685" name="Group 16"/>
            <p:cNvGrpSpPr>
              <a:grpSpLocks/>
            </p:cNvGrpSpPr>
            <p:nvPr/>
          </p:nvGrpSpPr>
          <p:grpSpPr bwMode="auto">
            <a:xfrm>
              <a:off x="3483187" y="1993053"/>
              <a:ext cx="1173480" cy="1054947"/>
              <a:chOff x="1290320" y="3136053"/>
              <a:chExt cx="1173480" cy="1054947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1289011" y="3137826"/>
                <a:ext cx="226766" cy="20991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7" name="Rectangle 36"/>
              <p:cNvSpPr/>
              <p:nvPr/>
            </p:nvSpPr>
            <p:spPr bwMode="auto">
              <a:xfrm>
                <a:off x="1721451" y="3384784"/>
                <a:ext cx="226766" cy="20579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8" name="Rectangle 37"/>
              <p:cNvSpPr/>
              <p:nvPr/>
            </p:nvSpPr>
            <p:spPr bwMode="auto">
              <a:xfrm>
                <a:off x="1900756" y="3981598"/>
                <a:ext cx="226766" cy="20991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9" name="Rectangle 38"/>
              <p:cNvSpPr/>
              <p:nvPr/>
            </p:nvSpPr>
            <p:spPr bwMode="auto">
              <a:xfrm>
                <a:off x="2238270" y="3154290"/>
                <a:ext cx="226766" cy="20991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0" name="Rectangle 39"/>
              <p:cNvSpPr/>
              <p:nvPr/>
            </p:nvSpPr>
            <p:spPr bwMode="auto">
              <a:xfrm>
                <a:off x="1457768" y="3746988"/>
                <a:ext cx="226766" cy="20579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1354138" y="3632200"/>
            <a:ext cx="869950" cy="1125538"/>
            <a:chOff x="2717196" y="1035809"/>
            <a:chExt cx="2884695" cy="2918212"/>
          </a:xfrm>
        </p:grpSpPr>
        <p:sp>
          <p:nvSpPr>
            <p:cNvPr id="42" name="Cloud 41"/>
            <p:cNvSpPr/>
            <p:nvPr/>
          </p:nvSpPr>
          <p:spPr bwMode="auto">
            <a:xfrm>
              <a:off x="2717196" y="1035809"/>
              <a:ext cx="2884695" cy="2918212"/>
            </a:xfrm>
            <a:prstGeom prst="cloud">
              <a:avLst/>
            </a:prstGeom>
            <a:solidFill>
              <a:srgbClr val="BFBFBF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678" name="Group 16"/>
            <p:cNvGrpSpPr>
              <a:grpSpLocks/>
            </p:cNvGrpSpPr>
            <p:nvPr/>
          </p:nvGrpSpPr>
          <p:grpSpPr bwMode="auto">
            <a:xfrm>
              <a:off x="3483187" y="1993053"/>
              <a:ext cx="1173480" cy="1054947"/>
              <a:chOff x="1290320" y="3136053"/>
              <a:chExt cx="1173480" cy="1054947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292880" y="3137826"/>
                <a:ext cx="226352" cy="20991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5" name="Rectangle 44"/>
              <p:cNvSpPr/>
              <p:nvPr/>
            </p:nvSpPr>
            <p:spPr bwMode="auto">
              <a:xfrm>
                <a:off x="1724532" y="3384784"/>
                <a:ext cx="221090" cy="20579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6" name="Rectangle 45"/>
              <p:cNvSpPr/>
              <p:nvPr/>
            </p:nvSpPr>
            <p:spPr bwMode="auto">
              <a:xfrm>
                <a:off x="1898244" y="3981596"/>
                <a:ext cx="226356" cy="20991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7" name="Rectangle 46"/>
              <p:cNvSpPr/>
              <p:nvPr/>
            </p:nvSpPr>
            <p:spPr bwMode="auto">
              <a:xfrm>
                <a:off x="2235143" y="3154290"/>
                <a:ext cx="226356" cy="20991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8" name="Rectangle 47"/>
              <p:cNvSpPr/>
              <p:nvPr/>
            </p:nvSpPr>
            <p:spPr bwMode="auto">
              <a:xfrm>
                <a:off x="1461329" y="3746988"/>
                <a:ext cx="226352" cy="20579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951538" y="2598738"/>
            <a:ext cx="869950" cy="1127125"/>
            <a:chOff x="2717196" y="1035809"/>
            <a:chExt cx="2884695" cy="2918212"/>
          </a:xfrm>
        </p:grpSpPr>
        <p:sp>
          <p:nvSpPr>
            <p:cNvPr id="50" name="Cloud 49"/>
            <p:cNvSpPr/>
            <p:nvPr/>
          </p:nvSpPr>
          <p:spPr bwMode="auto">
            <a:xfrm>
              <a:off x="2717196" y="1035809"/>
              <a:ext cx="2884695" cy="2918212"/>
            </a:xfrm>
            <a:prstGeom prst="cloud">
              <a:avLst/>
            </a:prstGeom>
            <a:solidFill>
              <a:srgbClr val="BFBFBF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671" name="Group 16"/>
            <p:cNvGrpSpPr>
              <a:grpSpLocks/>
            </p:cNvGrpSpPr>
            <p:nvPr/>
          </p:nvGrpSpPr>
          <p:grpSpPr bwMode="auto">
            <a:xfrm>
              <a:off x="3483187" y="1993053"/>
              <a:ext cx="1173480" cy="1054947"/>
              <a:chOff x="1290320" y="3136053"/>
              <a:chExt cx="1173480" cy="1054947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292880" y="3136475"/>
                <a:ext cx="226352" cy="209619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3" name="Rectangle 52"/>
              <p:cNvSpPr/>
              <p:nvPr/>
            </p:nvSpPr>
            <p:spPr bwMode="auto">
              <a:xfrm>
                <a:off x="1724532" y="3383084"/>
                <a:ext cx="221090" cy="209619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4" name="Rectangle 53"/>
              <p:cNvSpPr/>
              <p:nvPr/>
            </p:nvSpPr>
            <p:spPr bwMode="auto">
              <a:xfrm>
                <a:off x="1898244" y="3983167"/>
                <a:ext cx="226356" cy="209619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5" name="Rectangle 54"/>
              <p:cNvSpPr/>
              <p:nvPr/>
            </p:nvSpPr>
            <p:spPr bwMode="auto">
              <a:xfrm>
                <a:off x="2235143" y="3152916"/>
                <a:ext cx="226356" cy="209619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56" name="Rectangle 55"/>
              <p:cNvSpPr/>
              <p:nvPr/>
            </p:nvSpPr>
            <p:spPr bwMode="auto">
              <a:xfrm>
                <a:off x="1461329" y="3748890"/>
                <a:ext cx="226352" cy="205508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6850063" y="3200400"/>
            <a:ext cx="868362" cy="1125538"/>
            <a:chOff x="2717196" y="1035809"/>
            <a:chExt cx="2884695" cy="2918212"/>
          </a:xfrm>
        </p:grpSpPr>
        <p:sp>
          <p:nvSpPr>
            <p:cNvPr id="58" name="Cloud 57"/>
            <p:cNvSpPr/>
            <p:nvPr/>
          </p:nvSpPr>
          <p:spPr bwMode="auto">
            <a:xfrm>
              <a:off x="2717196" y="1035809"/>
              <a:ext cx="2884695" cy="2918212"/>
            </a:xfrm>
            <a:prstGeom prst="cloud">
              <a:avLst/>
            </a:prstGeom>
            <a:solidFill>
              <a:srgbClr val="BFBFBF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grpSp>
          <p:nvGrpSpPr>
            <p:cNvPr id="27664" name="Group 16"/>
            <p:cNvGrpSpPr>
              <a:grpSpLocks/>
            </p:cNvGrpSpPr>
            <p:nvPr/>
          </p:nvGrpSpPr>
          <p:grpSpPr bwMode="auto">
            <a:xfrm>
              <a:off x="3483187" y="1993053"/>
              <a:ext cx="1173480" cy="1054947"/>
              <a:chOff x="1290320" y="3136053"/>
              <a:chExt cx="1173480" cy="1054947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289008" y="3137826"/>
                <a:ext cx="226770" cy="209912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61" name="Rectangle 60"/>
              <p:cNvSpPr/>
              <p:nvPr/>
            </p:nvSpPr>
            <p:spPr bwMode="auto">
              <a:xfrm>
                <a:off x="1721449" y="3384784"/>
                <a:ext cx="226770" cy="205798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62" name="Rectangle 61"/>
              <p:cNvSpPr/>
              <p:nvPr/>
            </p:nvSpPr>
            <p:spPr bwMode="auto">
              <a:xfrm>
                <a:off x="1900754" y="3981596"/>
                <a:ext cx="226770" cy="209915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63" name="Rectangle 62"/>
              <p:cNvSpPr/>
              <p:nvPr/>
            </p:nvSpPr>
            <p:spPr bwMode="auto">
              <a:xfrm>
                <a:off x="2238269" y="3154290"/>
                <a:ext cx="226770" cy="209912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64" name="Rectangle 63"/>
              <p:cNvSpPr/>
              <p:nvPr/>
            </p:nvSpPr>
            <p:spPr bwMode="auto">
              <a:xfrm>
                <a:off x="1457765" y="3746988"/>
                <a:ext cx="226770" cy="205798"/>
              </a:xfrm>
              <a:prstGeom prst="rect">
                <a:avLst/>
              </a:prstGeom>
              <a:solidFill>
                <a:srgbClr val="DE750B"/>
              </a:solidFill>
              <a:ln>
                <a:solidFill>
                  <a:schemeClr val="bg1">
                    <a:lumMod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</p:grp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352800" y="1279525"/>
            <a:ext cx="2782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A complete 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CnC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Eval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31775" y="1219200"/>
            <a:ext cx="258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A set of</a:t>
            </a:r>
            <a:r>
              <a:rPr lang="en-US" sz="2400" dirty="0" smtClean="0">
                <a:solidFill>
                  <a:srgbClr val="FFFF00"/>
                </a:solidFill>
              </a:rPr>
              <a:t> tag/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item collections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theme/theme1.xml><?xml version="1.0" encoding="utf-8"?>
<a:theme xmlns:a="http://schemas.openxmlformats.org/drawingml/2006/main" name="SMG_Template_r-01b">
  <a:themeElements>
    <a:clrScheme name="SMG_Template_r-01b 1">
      <a:dk1>
        <a:srgbClr val="000000"/>
      </a:dk1>
      <a:lt1>
        <a:srgbClr val="FFFFFF"/>
      </a:lt1>
      <a:dk2>
        <a:srgbClr val="F7FBFF"/>
      </a:dk2>
      <a:lt2>
        <a:srgbClr val="087EB9"/>
      </a:lt2>
      <a:accent1>
        <a:srgbClr val="009900"/>
      </a:accent1>
      <a:accent2>
        <a:srgbClr val="AA014C"/>
      </a:accent2>
      <a:accent3>
        <a:srgbClr val="FAFDFF"/>
      </a:accent3>
      <a:accent4>
        <a:srgbClr val="DADADA"/>
      </a:accent4>
      <a:accent5>
        <a:srgbClr val="AACAAA"/>
      </a:accent5>
      <a:accent6>
        <a:srgbClr val="9A0144"/>
      </a:accent6>
      <a:hlink>
        <a:srgbClr val="FF5C00"/>
      </a:hlink>
      <a:folHlink>
        <a:srgbClr val="FDB605"/>
      </a:folHlink>
    </a:clrScheme>
    <a:fontScheme name="SMG_Template_r-01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30000"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30000"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65" charset="0"/>
          </a:defRPr>
        </a:defPPr>
      </a:lstStyle>
    </a:lnDef>
  </a:objectDefaults>
  <a:extraClrSchemeLst>
    <a:extraClrScheme>
      <a:clrScheme name="SMG_Template_r-01b 1">
        <a:dk1>
          <a:srgbClr val="000000"/>
        </a:dk1>
        <a:lt1>
          <a:srgbClr val="FFFFFF"/>
        </a:lt1>
        <a:dk2>
          <a:srgbClr val="F7FBFF"/>
        </a:dk2>
        <a:lt2>
          <a:srgbClr val="087EB9"/>
        </a:lt2>
        <a:accent1>
          <a:srgbClr val="009900"/>
        </a:accent1>
        <a:accent2>
          <a:srgbClr val="AA014C"/>
        </a:accent2>
        <a:accent3>
          <a:srgbClr val="FAFDFF"/>
        </a:accent3>
        <a:accent4>
          <a:srgbClr val="DADADA"/>
        </a:accent4>
        <a:accent5>
          <a:srgbClr val="AACAAA"/>
        </a:accent5>
        <a:accent6>
          <a:srgbClr val="9A0144"/>
        </a:accent6>
        <a:hlink>
          <a:srgbClr val="FF5C00"/>
        </a:hlink>
        <a:folHlink>
          <a:srgbClr val="FDB60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</TotalTime>
  <Words>1400</Words>
  <Application>Microsoft PowerPoint</Application>
  <PresentationFormat>On-screen Show (4:3)</PresentationFormat>
  <Paragraphs>246</Paragraphs>
  <Slides>27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SMG_Template_r-01b</vt:lpstr>
      <vt:lpstr>Intel Concurrent Collections  (for Haskell)</vt:lpstr>
      <vt:lpstr>Goals</vt:lpstr>
      <vt:lpstr>Intel Concurrent Collections (CnC)</vt:lpstr>
      <vt:lpstr>Goals</vt:lpstr>
      <vt:lpstr>Message passing in Haskell</vt:lpstr>
      <vt:lpstr>CnC Model of Computation</vt:lpstr>
      <vt:lpstr>How is CnC Purely Functional?</vt:lpstr>
      <vt:lpstr>How is CnC Purely Functional?</vt:lpstr>
      <vt:lpstr>An CnC graph is a function too </vt:lpstr>
      <vt:lpstr>Message passing in Haskell</vt:lpstr>
      <vt:lpstr>Haskell / CnC Synergies</vt:lpstr>
      <vt:lpstr>How is CnC called from Haskell?</vt:lpstr>
      <vt:lpstr>A complete CnC program in Haskell</vt:lpstr>
      <vt:lpstr>Initial Results</vt:lpstr>
      <vt:lpstr>I will show you graphs like this:</vt:lpstr>
      <vt:lpstr>Current Implementations</vt:lpstr>
      <vt:lpstr>Back to graphs…</vt:lpstr>
      <vt:lpstr>Recent Results</vt:lpstr>
      <vt:lpstr>Recent Results</vt:lpstr>
      <vt:lpstr>Recent Results</vt:lpstr>
      <vt:lpstr>One bit of what we’re up against: Example: Tight non-allocating loops</vt:lpstr>
      <vt:lpstr>Conclusions from early prototype</vt:lpstr>
      <vt:lpstr>Conclusions</vt:lpstr>
      <vt:lpstr>Slide 24</vt:lpstr>
      <vt:lpstr>Future Work, Haskell CnC Specific</vt:lpstr>
      <vt:lpstr>Moving forward, radical optimization</vt:lpstr>
      <vt:lpstr>Tag functions: data access analysis</vt:lpstr>
    </vt:vector>
  </TitlesOfParts>
  <Manager/>
  <Company>Hanlon Brown Design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Notes</dc:title>
  <dc:subject/>
  <dc:creator>bob</dc:creator>
  <cp:keywords/>
  <dc:description/>
  <cp:lastModifiedBy>Ryan Newton</cp:lastModifiedBy>
  <cp:revision>587</cp:revision>
  <dcterms:created xsi:type="dcterms:W3CDTF">2010-07-29T00:08:39Z</dcterms:created>
  <dcterms:modified xsi:type="dcterms:W3CDTF">2010-07-29T19:18:44Z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