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259" r:id="rId3"/>
    <p:sldId id="262" r:id="rId4"/>
    <p:sldId id="260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2" r:id="rId13"/>
    <p:sldId id="271" r:id="rId14"/>
    <p:sldId id="261" r:id="rId15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1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015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905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583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07060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939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073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535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015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1473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9784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887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AE0A9-2619-4042-9319-2F99D78D2377}" type="datetimeFigureOut">
              <a:rPr lang="he-IL" smtClean="0"/>
              <a:t>כ"ו/אדר א/תשע"ט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F7AE-0754-4937-87EE-3A0D30B8BE2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006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12" Type="http://schemas.openxmlformats.org/officeDocument/2006/relationships/image" Target="../media/image1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14.jpe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1.png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8.jp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66" y="1742465"/>
            <a:ext cx="4072570" cy="3675723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DBBE0C5A-62A8-4739-8AE1-3CA91CD1D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17" y="1285265"/>
            <a:ext cx="670854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altLang="he-IL" sz="5400" b="1" dirty="0">
                <a:solidFill>
                  <a:srgbClr val="871A54"/>
                </a:solidFill>
                <a:latin typeface="Calibri" charset="0"/>
                <a:ea typeface="Calibri" charset="0"/>
                <a:cs typeface="Calibri" charset="0"/>
              </a:rPr>
              <a:t>הצפנה ושימושיה</a:t>
            </a:r>
            <a:endParaRPr lang="en-US" altLang="he-IL" sz="5400" b="1" dirty="0">
              <a:solidFill>
                <a:srgbClr val="871A54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altLang="he-IL" sz="4000" b="1" dirty="0">
                <a:latin typeface="Calibri" charset="0"/>
                <a:ea typeface="Calibri" charset="0"/>
                <a:cs typeface="Calibri" charset="0"/>
              </a:rPr>
              <a:t>או: </a:t>
            </a: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altLang="he-IL" sz="4000" b="1" dirty="0">
                <a:latin typeface="Calibri" charset="0"/>
                <a:ea typeface="Calibri" charset="0"/>
                <a:cs typeface="Calibri" charset="0"/>
              </a:rPr>
              <a:t>איך מספרים ראשוניים שומרים עלינו בקנייה באינטרנט?</a:t>
            </a: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he-IL" sz="4000" b="1" dirty="0">
              <a:latin typeface="Calibri" charset="0"/>
              <a:ea typeface="Calibri" charset="0"/>
              <a:cs typeface="Calibri" charset="0"/>
            </a:endParaRP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altLang="he-IL" sz="4000" dirty="0">
                <a:latin typeface="Calibri" charset="0"/>
                <a:ea typeface="Calibri" charset="0"/>
                <a:cs typeface="Calibri" charset="0"/>
              </a:rPr>
              <a:t>שלי </a:t>
            </a:r>
            <a:r>
              <a:rPr lang="he-IL" altLang="he-IL" sz="4000" dirty="0" err="1">
                <a:latin typeface="Calibri" charset="0"/>
                <a:ea typeface="Calibri" charset="0"/>
                <a:cs typeface="Calibri" charset="0"/>
              </a:rPr>
              <a:t>גריון</a:t>
            </a:r>
            <a:endParaRPr lang="he-IL" altLang="he-IL" sz="4000" dirty="0">
              <a:latin typeface="Calibri" charset="0"/>
              <a:ea typeface="Calibri" charset="0"/>
              <a:cs typeface="Calibri" charset="0"/>
            </a:endParaRPr>
          </a:p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he-IL" sz="4000" dirty="0">
                <a:latin typeface="Calibri" charset="0"/>
                <a:ea typeface="Calibri" charset="0"/>
                <a:cs typeface="Calibri" charset="0"/>
              </a:rPr>
              <a:t>IBM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18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07407E-6 C -0.00378 -0.0007 -0.01368 -0.00047 -0.02045 -0.00139 C -0.02292 -0.00186 -0.02657 -0.00417 -0.0293 -0.00579 C -0.03087 -0.00857 -0.03139 -0.00973 -0.03347 -0.01158 C -0.03425 -0.01227 -0.03503 -0.0125 -0.03581 -0.01297 C -0.03751 -0.01598 -0.03998 -0.01783 -0.04076 -0.02176 C -0.04102 -0.02315 -0.04102 -0.025 -0.04154 -0.02616 C -0.04219 -0.02732 -0.04324 -0.02709 -0.04402 -0.02755 C -0.04454 -0.02894 -0.04506 -0.03056 -0.04571 -0.03195 C -0.04662 -0.03403 -0.04805 -0.03542 -0.04897 -0.03773 C -0.04949 -0.03912 -0.04988 -0.04074 -0.05053 -0.04213 C -0.05105 -0.04306 -0.0517 -0.04398 -0.05222 -0.04491 C -0.053 -0.04676 -0.05378 -0.04885 -0.05456 -0.0507 C -0.05483 -0.05278 -0.05496 -0.05463 -0.05548 -0.05648 C -0.05587 -0.05811 -0.05704 -0.05926 -0.05704 -0.06088 C -0.0573 -0.0676 -0.05665 -0.07454 -0.05626 -0.08125 C -0.05613 -0.08264 -0.05587 -0.08426 -0.05548 -0.08565 C -0.05509 -0.08681 -0.0543 -0.08727 -0.05378 -0.08843 C -0.05235 -0.0919 -0.05105 -0.09723 -0.04897 -0.1 C -0.0474 -0.10209 -0.04571 -0.10394 -0.04402 -0.10579 C -0.04324 -0.10672 -0.04233 -0.10741 -0.04154 -0.1088 L -0.03503 -0.12037 C -0.03425 -0.12176 -0.03308 -0.12292 -0.03256 -0.12477 C -0.03204 -0.12662 -0.03178 -0.12894 -0.031 -0.13056 C -0.02956 -0.13287 -0.02787 -0.13473 -0.02605 -0.13635 C -0.02501 -0.13727 -0.02397 -0.13843 -0.02279 -0.13912 C -0.02123 -0.14028 -0.01798 -0.14213 -0.01798 -0.14213 C -0.00795 -0.14167 0.00234 -0.14352 0.01223 -0.14051 C 0.01445 -0.14005 0.01705 -0.13195 0.01705 -0.13195 C 0.01913 -0.12107 0.0164 -0.13449 0.01952 -0.12315 C 0.01991 -0.12176 0.01991 -0.12014 0.02031 -0.11898 C 0.02083 -0.11736 0.02161 -0.11598 0.022 -0.11459 C 0.02408 -0.10695 0.02122 -0.11297 0.02447 -0.10718 C 0.02656 -0.0919 0.02369 -0.10996 0.02682 -0.09723 C 0.0276 -0.09445 0.02773 -0.09121 0.02851 -0.08843 C 0.03098 -0.0794 0.02942 -0.08611 0.03098 -0.07686 C 0.03124 -0.07547 0.03163 -0.07408 0.03176 -0.07246 C 0.03241 -0.0676 0.03346 -0.05811 0.03346 -0.05811 C 0.03307 -0.04885 0.03333 -0.03959 0.03254 -0.03056 C 0.03241 -0.02871 0.03163 -0.02732 0.03098 -0.02616 C 0.02942 -0.02385 0.02786 -0.02153 0.02603 -0.02037 C 0.02382 -0.01898 0.02239 -0.01829 0.02031 -0.01598 C 0.01588 -0.01065 0.022 -0.01505 0.01627 -0.01158 C 0.01549 -0.01065 0.01471 -0.00949 0.01379 -0.0088 C 0.01067 -0.00602 0.01158 -0.0088 0.0082 -0.0044 C 0.0052 -0.00047 0.00585 0.00208 0.00247 0.00277 C 0.00077 0.00324 0.00377 0.00069 -5.83333E-6 4.07407E-6 Z " pathEditMode="relative" ptsTypes="AAAAAAAAAAAAAAAAAAAAAAAAAAAAAAAAAAAAAAAAAAAAAAA">
                                      <p:cBhvr>
                                        <p:cTn id="6" dur="5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 rot="21296346">
            <a:off x="7768195" y="-393121"/>
            <a:ext cx="4909457" cy="71879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rot="21304151">
            <a:off x="7639912" y="-339624"/>
            <a:ext cx="4893738" cy="71879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מחבר ישר 10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 rot="21282187">
            <a:off x="8318406" y="871510"/>
            <a:ext cx="3273390" cy="395248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934154" y="451130"/>
            <a:ext cx="3733714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על המדענים...</a:t>
            </a: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91C1B42-8AB9-4634-BE35-B6C71F892DCE}"/>
              </a:ext>
            </a:extLst>
          </p:cNvPr>
          <p:cNvSpPr txBox="1">
            <a:spLocks/>
          </p:cNvSpPr>
          <p:nvPr/>
        </p:nvSpPr>
        <p:spPr>
          <a:xfrm>
            <a:off x="373462" y="1825625"/>
            <a:ext cx="7362689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3200" b="1" dirty="0"/>
              <a:t>שיטת </a:t>
            </a:r>
            <a:r>
              <a:rPr lang="en-US" sz="3200" b="1" dirty="0"/>
              <a:t>RSA</a:t>
            </a:r>
            <a:r>
              <a:rPr lang="he-IL" sz="3200" b="1" dirty="0"/>
              <a:t> להצפנה ציבורית:</a:t>
            </a:r>
            <a:endParaRPr lang="en-US" sz="3200" b="1" dirty="0"/>
          </a:p>
          <a:p>
            <a:pPr lvl="1" algn="r"/>
            <a:r>
              <a:rPr lang="he-IL" sz="2800" dirty="0"/>
              <a:t>רון </a:t>
            </a:r>
            <a:r>
              <a:rPr lang="he-IL" sz="2800" dirty="0" err="1"/>
              <a:t>ריבסט</a:t>
            </a:r>
            <a:endParaRPr lang="he-IL" sz="2800" dirty="0"/>
          </a:p>
          <a:p>
            <a:pPr lvl="1" algn="r"/>
            <a:r>
              <a:rPr lang="he-IL" sz="2800" dirty="0">
                <a:solidFill>
                  <a:srgbClr val="0070C0"/>
                </a:solidFill>
              </a:rPr>
              <a:t>עדי שמיר</a:t>
            </a:r>
          </a:p>
          <a:p>
            <a:pPr lvl="1" algn="r"/>
            <a:r>
              <a:rPr lang="he-IL" sz="2800" dirty="0"/>
              <a:t>לאונרד </a:t>
            </a:r>
            <a:r>
              <a:rPr lang="he-IL" sz="2800" dirty="0" err="1"/>
              <a:t>אדלמן</a:t>
            </a:r>
            <a:endParaRPr lang="he-IL" sz="2800" dirty="0"/>
          </a:p>
          <a:p>
            <a:pPr lvl="1" algn="r"/>
            <a:endParaRPr lang="he-IL" sz="2800" dirty="0"/>
          </a:p>
          <a:p>
            <a:pPr algn="r"/>
            <a:r>
              <a:rPr lang="he-IL" sz="3200" b="1" dirty="0"/>
              <a:t>שיטת מילר-רבין לבדיקת ראשוניות:</a:t>
            </a:r>
          </a:p>
          <a:p>
            <a:pPr lvl="1" algn="r"/>
            <a:r>
              <a:rPr lang="he-IL" sz="2800" dirty="0">
                <a:solidFill>
                  <a:srgbClr val="0070C0"/>
                </a:solidFill>
              </a:rPr>
              <a:t>מיכאל רבין</a:t>
            </a:r>
          </a:p>
          <a:p>
            <a:pPr lvl="1" algn="r"/>
            <a:r>
              <a:rPr lang="he-IL" sz="2800" dirty="0"/>
              <a:t>גארי מילר</a:t>
            </a:r>
          </a:p>
          <a:p>
            <a:pPr lvl="1" algn="r"/>
            <a:endParaRPr lang="he-IL" sz="2800" dirty="0">
              <a:solidFill>
                <a:schemeClr val="accent1"/>
              </a:solidFill>
            </a:endParaRPr>
          </a:p>
          <a:p>
            <a:pPr lvl="1" algn="r"/>
            <a:endParaRPr lang="he-IL" sz="2800" dirty="0"/>
          </a:p>
          <a:p>
            <a:pPr algn="r"/>
            <a:endParaRPr lang="en-US" sz="3200" dirty="0"/>
          </a:p>
        </p:txBody>
      </p:sp>
      <p:pic>
        <p:nvPicPr>
          <p:cNvPr id="21" name="Picture 2" descr="Ronald L Rivest photo.jpg">
            <a:extLst>
              <a:ext uri="{FF2B5EF4-FFF2-40B4-BE49-F238E27FC236}">
                <a16:creationId xmlns:a16="http://schemas.microsoft.com/office/drawing/2014/main" id="{A9B8064A-2036-42D7-83E8-30CAAE7B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144" y="2293183"/>
            <a:ext cx="1559902" cy="155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di Shamir at TU Darmstadt (2013).jpg">
            <a:extLst>
              <a:ext uri="{FF2B5EF4-FFF2-40B4-BE49-F238E27FC236}">
                <a16:creationId xmlns:a16="http://schemas.microsoft.com/office/drawing/2014/main" id="{79FB6127-5485-4039-998D-AC02F9072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626" y="2293183"/>
            <a:ext cx="1077259" cy="161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Len-mankin-pic.jpg">
            <a:extLst>
              <a:ext uri="{FF2B5EF4-FFF2-40B4-BE49-F238E27FC236}">
                <a16:creationId xmlns:a16="http://schemas.microsoft.com/office/drawing/2014/main" id="{FB579C62-A55E-4737-B98B-C2EF9F37C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07" y="2293183"/>
            <a:ext cx="1033062" cy="161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מיכאל רבין">
            <a:extLst>
              <a:ext uri="{FF2B5EF4-FFF2-40B4-BE49-F238E27FC236}">
                <a16:creationId xmlns:a16="http://schemas.microsoft.com/office/drawing/2014/main" id="{7FC16CD2-E0BF-4745-9DC8-2131C529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4" y="4934660"/>
            <a:ext cx="2381250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Image result">
            <a:extLst>
              <a:ext uri="{FF2B5EF4-FFF2-40B4-BE49-F238E27FC236}">
                <a16:creationId xmlns:a16="http://schemas.microsoft.com/office/drawing/2014/main" id="{417F2CF7-F29F-422A-B0AC-64417372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85" y="4934660"/>
            <a:ext cx="1049748" cy="139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9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8977138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איך שולחים הודעה באופן מאובטח?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517" y="1149448"/>
            <a:ext cx="205697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he-IL" sz="2400" b="1" dirty="0"/>
              <a:t>הצפנה ציבורית</a:t>
            </a:r>
            <a:endParaRPr lang="en-US" sz="24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22C1E84-7270-43E6-83B3-9BEDE5F965B3}"/>
              </a:ext>
            </a:extLst>
          </p:cNvPr>
          <p:cNvGrpSpPr/>
          <p:nvPr/>
        </p:nvGrpSpPr>
        <p:grpSpPr>
          <a:xfrm>
            <a:off x="320629" y="1866544"/>
            <a:ext cx="7133935" cy="5057501"/>
            <a:chOff x="2079946" y="1622059"/>
            <a:chExt cx="7133935" cy="5057501"/>
          </a:xfrm>
        </p:grpSpPr>
        <p:pic>
          <p:nvPicPr>
            <p:cNvPr id="21" name="Picture 2" descr="http://www.ooshutup.com/wp-content/uploads/2014/08/Cryptography.png">
              <a:extLst>
                <a:ext uri="{FF2B5EF4-FFF2-40B4-BE49-F238E27FC236}">
                  <a16:creationId xmlns:a16="http://schemas.microsoft.com/office/drawing/2014/main" id="{A3CD7139-482F-4F22-BAB6-3CE0292B45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9501" y="1622059"/>
              <a:ext cx="6131169" cy="4107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04A2A66-D9C7-4C02-8E9D-307ABF9BED43}"/>
                </a:ext>
              </a:extLst>
            </p:cNvPr>
            <p:cNvSpPr txBox="1"/>
            <p:nvPr/>
          </p:nvSpPr>
          <p:spPr>
            <a:xfrm>
              <a:off x="6761065" y="5663897"/>
              <a:ext cx="24528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Alice’s private key</a:t>
              </a:r>
            </a:p>
            <a:p>
              <a:pPr algn="ctr"/>
              <a:r>
                <a:rPr lang="en-US" sz="2000" b="1" dirty="0"/>
                <a:t>P,Q</a:t>
              </a:r>
            </a:p>
            <a:p>
              <a:pPr algn="ctr"/>
              <a:r>
                <a:rPr lang="he-IL" sz="2000" b="1" dirty="0"/>
                <a:t>(שני ראשוניים גדולים)</a:t>
              </a:r>
              <a:endParaRPr lang="en-US" sz="20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11DC48A-2593-4F7F-A21C-DC9048AF1F1F}"/>
                </a:ext>
              </a:extLst>
            </p:cNvPr>
            <p:cNvSpPr txBox="1"/>
            <p:nvPr/>
          </p:nvSpPr>
          <p:spPr>
            <a:xfrm>
              <a:off x="2079946" y="4011457"/>
              <a:ext cx="2110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Alice’s public key</a:t>
              </a:r>
            </a:p>
            <a:p>
              <a:pPr algn="ctr"/>
              <a:r>
                <a:rPr lang="en-US" sz="2000" b="1" dirty="0"/>
                <a:t>N=PQ</a:t>
              </a:r>
            </a:p>
          </p:txBody>
        </p:sp>
        <p:pic>
          <p:nvPicPr>
            <p:cNvPr id="30" name="Picture 2" descr="Image result for ‫מנעול ציור‬‎">
              <a:extLst>
                <a:ext uri="{FF2B5EF4-FFF2-40B4-BE49-F238E27FC236}">
                  <a16:creationId xmlns:a16="http://schemas.microsoft.com/office/drawing/2014/main" id="{E64669B7-1B3B-4062-80DE-45FADF347F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190" y="4740469"/>
              <a:ext cx="967155" cy="104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475723A-113E-421F-94F5-4239EEA403BA}"/>
                </a:ext>
              </a:extLst>
            </p:cNvPr>
            <p:cNvSpPr txBox="1"/>
            <p:nvPr/>
          </p:nvSpPr>
          <p:spPr>
            <a:xfrm>
              <a:off x="3597355" y="3437389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E452797-F515-4E9B-A303-E9F514FD5628}"/>
                </a:ext>
              </a:extLst>
            </p:cNvPr>
            <p:cNvSpPr txBox="1"/>
            <p:nvPr/>
          </p:nvSpPr>
          <p:spPr>
            <a:xfrm>
              <a:off x="8071579" y="5163606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2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 rot="21296346">
            <a:off x="7768195" y="-393121"/>
            <a:ext cx="4909457" cy="71879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rot="21304151">
            <a:off x="7639912" y="-339624"/>
            <a:ext cx="4893738" cy="71879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מחבר ישר 10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 rot="21282187">
            <a:off x="8318406" y="871510"/>
            <a:ext cx="3273390" cy="395248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373603" y="451130"/>
            <a:ext cx="643637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latin typeface="IBM Plex Sans SemiBold" panose="020B0703050203000203" pitchFamily="34" charset="0"/>
                <a:cs typeface="Arial" panose="020B0604020202020204" pitchFamily="34" charset="0"/>
              </a:rPr>
              <a:t>האם זו שיטה מאובטחת?</a:t>
            </a: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Related image">
            <a:extLst>
              <a:ext uri="{FF2B5EF4-FFF2-40B4-BE49-F238E27FC236}">
                <a16:creationId xmlns:a16="http://schemas.microsoft.com/office/drawing/2014/main" id="{EA0890C6-900C-4CCE-871B-8C0A3922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67" y="2134142"/>
            <a:ext cx="3519713" cy="35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3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 rot="21296346">
            <a:off x="7768195" y="-393121"/>
            <a:ext cx="4909457" cy="71879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rot="21304151">
            <a:off x="7639912" y="-339624"/>
            <a:ext cx="4893738" cy="71879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מחבר ישר 10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 rot="21282187">
            <a:off x="8318406" y="871510"/>
            <a:ext cx="3273390" cy="395248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934154" y="451130"/>
            <a:ext cx="6436377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latin typeface="IBM Plex Sans SemiBold" panose="020B0703050203000203" pitchFamily="34" charset="0"/>
                <a:cs typeface="Arial" panose="020B0604020202020204" pitchFamily="34" charset="0"/>
              </a:rPr>
              <a:t>האם זו שיטה מאובטחת?</a:t>
            </a: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E46F425-D90F-4922-BF33-A78093B884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226" y="1876292"/>
            <a:ext cx="2386937" cy="48944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EA15AD9-94F3-4BA8-B0B9-C68A5C72F21F}"/>
              </a:ext>
            </a:extLst>
          </p:cNvPr>
          <p:cNvSpPr txBox="1"/>
          <p:nvPr/>
        </p:nvSpPr>
        <p:spPr>
          <a:xfrm>
            <a:off x="968517" y="1149448"/>
            <a:ext cx="2565126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he-IL" sz="2400" b="1" dirty="0">
                <a:latin typeface="IBM Plex Sans SemiBold" panose="020B0703050203000203" pitchFamily="34" charset="0"/>
                <a:cs typeface="Arial" panose="020B0604020202020204" pitchFamily="34" charset="0"/>
              </a:rPr>
              <a:t>עד העידן הקוונטי...</a:t>
            </a:r>
            <a:endParaRPr lang="en-US" sz="2400" b="1" dirty="0"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0A04F8-AEEF-4484-AAE0-86BDA56323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4" y="1876292"/>
            <a:ext cx="3689655" cy="2144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9B1B36-47B8-45FE-9DE9-BD5E94D6D0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4" y="4089598"/>
            <a:ext cx="3689655" cy="21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3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66" y="1742465"/>
            <a:ext cx="4072570" cy="3675723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766" y="1111484"/>
            <a:ext cx="6882066" cy="3855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8508" y="4397623"/>
            <a:ext cx="48318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3200" b="1" dirty="0">
                <a:solidFill>
                  <a:schemeClr val="bg2">
                    <a:lumMod val="25000"/>
                  </a:schemeClr>
                </a:solidFill>
                <a:latin typeface="IBM Plex Sans Light" panose="020B0403050203000203" pitchFamily="34" charset="0"/>
                <a:cs typeface="Arial" panose="020B0604020202020204" pitchFamily="34" charset="0"/>
              </a:rPr>
              <a:t>תודה רבה!</a:t>
            </a:r>
            <a:endParaRPr lang="en-US" sz="3200" b="1" dirty="0">
              <a:solidFill>
                <a:schemeClr val="bg2">
                  <a:lumMod val="25000"/>
                </a:schemeClr>
              </a:solidFill>
              <a:latin typeface="IBM Plex Sans Light" panose="020B0403050203000203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מחבר ישר 11"/>
          <p:cNvCxnSpPr/>
          <p:nvPr/>
        </p:nvCxnSpPr>
        <p:spPr>
          <a:xfrm>
            <a:off x="1306417" y="4086292"/>
            <a:ext cx="1767523" cy="10757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4.07407E-6 C -0.00378 -0.0007 -0.01368 -0.00047 -0.02045 -0.00139 C -0.02292 -0.00186 -0.02657 -0.00417 -0.0293 -0.00579 C -0.03087 -0.00857 -0.03139 -0.00973 -0.03347 -0.01158 C -0.03425 -0.01227 -0.03503 -0.0125 -0.03581 -0.01297 C -0.03751 -0.01598 -0.03998 -0.01783 -0.04076 -0.02176 C -0.04102 -0.02315 -0.04102 -0.025 -0.04154 -0.02616 C -0.04219 -0.02732 -0.04324 -0.02709 -0.04402 -0.02755 C -0.04454 -0.02894 -0.04506 -0.03056 -0.04571 -0.03195 C -0.04662 -0.03403 -0.04805 -0.03542 -0.04897 -0.03773 C -0.04949 -0.03912 -0.04988 -0.04074 -0.05053 -0.04213 C -0.05105 -0.04306 -0.0517 -0.04398 -0.05222 -0.04491 C -0.053 -0.04676 -0.05378 -0.04885 -0.05456 -0.0507 C -0.05483 -0.05278 -0.05496 -0.05463 -0.05548 -0.05648 C -0.05587 -0.05811 -0.05704 -0.05926 -0.05704 -0.06088 C -0.0573 -0.0676 -0.05665 -0.07454 -0.05626 -0.08125 C -0.05613 -0.08264 -0.05587 -0.08426 -0.05548 -0.08565 C -0.05509 -0.08681 -0.0543 -0.08727 -0.05378 -0.08843 C -0.05235 -0.0919 -0.05105 -0.09723 -0.04897 -0.1 C -0.0474 -0.10209 -0.04571 -0.10394 -0.04402 -0.10579 C -0.04324 -0.10672 -0.04233 -0.10741 -0.04154 -0.1088 L -0.03503 -0.12037 C -0.03425 -0.12176 -0.03308 -0.12292 -0.03256 -0.12477 C -0.03204 -0.12662 -0.03178 -0.12894 -0.031 -0.13056 C -0.02956 -0.13287 -0.02787 -0.13473 -0.02605 -0.13635 C -0.02501 -0.13727 -0.02397 -0.13843 -0.02279 -0.13912 C -0.02123 -0.14028 -0.01798 -0.14213 -0.01798 -0.14213 C -0.00795 -0.14167 0.00234 -0.14352 0.01223 -0.14051 C 0.01445 -0.14005 0.01705 -0.13195 0.01705 -0.13195 C 0.01913 -0.12107 0.0164 -0.13449 0.01952 -0.12315 C 0.01991 -0.12176 0.01991 -0.12014 0.02031 -0.11898 C 0.02083 -0.11736 0.02161 -0.11598 0.022 -0.11459 C 0.02408 -0.10695 0.02122 -0.11297 0.02447 -0.10718 C 0.02656 -0.0919 0.02369 -0.10996 0.02682 -0.09723 C 0.0276 -0.09445 0.02773 -0.09121 0.02851 -0.08843 C 0.03098 -0.0794 0.02942 -0.08611 0.03098 -0.07686 C 0.03124 -0.07547 0.03163 -0.07408 0.03176 -0.07246 C 0.03241 -0.0676 0.03346 -0.05811 0.03346 -0.05811 C 0.03307 -0.04885 0.03333 -0.03959 0.03254 -0.03056 C 0.03241 -0.02871 0.03163 -0.02732 0.03098 -0.02616 C 0.02942 -0.02385 0.02786 -0.02153 0.02603 -0.02037 C 0.02382 -0.01898 0.02239 -0.01829 0.02031 -0.01598 C 0.01588 -0.01065 0.022 -0.01505 0.01627 -0.01158 C 0.01549 -0.01065 0.01471 -0.00949 0.01379 -0.0088 C 0.01067 -0.00602 0.01158 -0.0088 0.0082 -0.0044 C 0.0052 -0.00047 0.00585 0.00208 0.00247 0.00277 C 0.00077 0.00324 0.00377 0.00069 -5.83333E-6 4.07407E-6 Z " pathEditMode="relative" ptsTypes="AAAAAAAAAAAAAAAAAAAAAAAAAAAAAAAAAAAAAAAAAAAAAAA">
                                      <p:cBhvr>
                                        <p:cTn id="6" dur="5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8977138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איך שולחים הודעה באופן מאובטח?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517" y="1149448"/>
            <a:ext cx="221406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he-IL" sz="2400" b="1" dirty="0"/>
              <a:t>הצפנה סימטרית</a:t>
            </a:r>
            <a:endParaRPr lang="en-US" sz="24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110D6A-9C38-4345-8389-F5F3FD46E1E6}"/>
              </a:ext>
            </a:extLst>
          </p:cNvPr>
          <p:cNvGrpSpPr/>
          <p:nvPr/>
        </p:nvGrpSpPr>
        <p:grpSpPr>
          <a:xfrm>
            <a:off x="1274884" y="1812270"/>
            <a:ext cx="6131169" cy="4107883"/>
            <a:chOff x="1274884" y="1812270"/>
            <a:chExt cx="6131169" cy="4107883"/>
          </a:xfrm>
        </p:grpSpPr>
        <p:pic>
          <p:nvPicPr>
            <p:cNvPr id="19" name="Picture 2" descr="http://www.ooshutup.com/wp-content/uploads/2014/08/Cryptography.png">
              <a:extLst>
                <a:ext uri="{FF2B5EF4-FFF2-40B4-BE49-F238E27FC236}">
                  <a16:creationId xmlns:a16="http://schemas.microsoft.com/office/drawing/2014/main" id="{606F74E2-3582-4F4C-90F7-2DF211110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884" y="1812270"/>
              <a:ext cx="6131169" cy="4107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A391DE-32FE-4EBD-B3BD-058ABBC6AB9E}"/>
                </a:ext>
              </a:extLst>
            </p:cNvPr>
            <p:cNvSpPr txBox="1"/>
            <p:nvPr/>
          </p:nvSpPr>
          <p:spPr>
            <a:xfrm>
              <a:off x="2048608" y="3640016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K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786C3B8-1CB5-4AD2-96A0-2BD18BE06D1A}"/>
                </a:ext>
              </a:extLst>
            </p:cNvPr>
            <p:cNvSpPr txBox="1"/>
            <p:nvPr/>
          </p:nvSpPr>
          <p:spPr>
            <a:xfrm>
              <a:off x="6526823" y="5363744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20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8977138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איך שולחים הודעה באופן מאובטח?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8517" y="1149448"/>
            <a:ext cx="205697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he-IL" sz="2400" b="1" dirty="0"/>
              <a:t>הצפנה ציבורית</a:t>
            </a:r>
            <a:endParaRPr lang="en-US" sz="24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3B752-F399-4044-AE1C-00C032A98A9F}"/>
              </a:ext>
            </a:extLst>
          </p:cNvPr>
          <p:cNvGrpSpPr/>
          <p:nvPr/>
        </p:nvGrpSpPr>
        <p:grpSpPr>
          <a:xfrm>
            <a:off x="1187141" y="1812270"/>
            <a:ext cx="6396296" cy="4741616"/>
            <a:chOff x="1187141" y="1812270"/>
            <a:chExt cx="6396296" cy="4741616"/>
          </a:xfrm>
        </p:grpSpPr>
        <p:pic>
          <p:nvPicPr>
            <p:cNvPr id="22" name="Picture 2" descr="Image result for ‫מנעול ציור‬‎">
              <a:extLst>
                <a:ext uri="{FF2B5EF4-FFF2-40B4-BE49-F238E27FC236}">
                  <a16:creationId xmlns:a16="http://schemas.microsoft.com/office/drawing/2014/main" id="{04A4F625-C96D-48AF-B220-129375363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161" y="4993532"/>
              <a:ext cx="967155" cy="1048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www.ooshutup.com/wp-content/uploads/2014/08/Cryptography.png">
              <a:extLst>
                <a:ext uri="{FF2B5EF4-FFF2-40B4-BE49-F238E27FC236}">
                  <a16:creationId xmlns:a16="http://schemas.microsoft.com/office/drawing/2014/main" id="{A9D7791D-6029-4DF9-B046-A16B57074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884" y="1812270"/>
              <a:ext cx="6131169" cy="4107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55F7661-EAC5-4EF3-A590-AF2911DDF77A}"/>
                </a:ext>
              </a:extLst>
            </p:cNvPr>
            <p:cNvSpPr txBox="1"/>
            <p:nvPr/>
          </p:nvSpPr>
          <p:spPr>
            <a:xfrm>
              <a:off x="2048608" y="3640016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FA0CFC0-7688-4CF4-A226-47ED0D10B57E}"/>
                </a:ext>
              </a:extLst>
            </p:cNvPr>
            <p:cNvSpPr txBox="1"/>
            <p:nvPr/>
          </p:nvSpPr>
          <p:spPr>
            <a:xfrm>
              <a:off x="6526823" y="5363744"/>
              <a:ext cx="281354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B0F3C1-4881-4DBF-A515-AAC06D557F0A}"/>
                </a:ext>
              </a:extLst>
            </p:cNvPr>
            <p:cNvSpPr txBox="1"/>
            <p:nvPr/>
          </p:nvSpPr>
          <p:spPr>
            <a:xfrm>
              <a:off x="1187141" y="4085452"/>
              <a:ext cx="13803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/>
                <a:t>Alice’s public key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4B39BC-3FF9-486B-B102-E751BBC5DEB6}"/>
                </a:ext>
              </a:extLst>
            </p:cNvPr>
            <p:cNvSpPr txBox="1"/>
            <p:nvPr/>
          </p:nvSpPr>
          <p:spPr>
            <a:xfrm>
              <a:off x="6203044" y="5846000"/>
              <a:ext cx="13803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dirty="0"/>
                <a:t>Alice’s private key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89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 rot="21296346">
            <a:off x="7768195" y="-393121"/>
            <a:ext cx="4909457" cy="71879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rot="21304151">
            <a:off x="7639912" y="-339624"/>
            <a:ext cx="4893738" cy="71879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מחבר ישר 10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 rot="21282187">
            <a:off x="8318406" y="871510"/>
            <a:ext cx="3273390" cy="395248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373603" y="451130"/>
            <a:ext cx="7840608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אבל איך אפשר לעשות את זה?</a:t>
            </a: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4" descr="Related image">
            <a:extLst>
              <a:ext uri="{FF2B5EF4-FFF2-40B4-BE49-F238E27FC236}">
                <a16:creationId xmlns:a16="http://schemas.microsoft.com/office/drawing/2014/main" id="{EA0890C6-900C-4CCE-871B-8C0A3922C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867" y="2134142"/>
            <a:ext cx="3519713" cy="35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62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 rot="21296346">
            <a:off x="7768195" y="-393121"/>
            <a:ext cx="4909457" cy="71879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/>
          <p:cNvSpPr/>
          <p:nvPr/>
        </p:nvSpPr>
        <p:spPr>
          <a:xfrm rot="21304151">
            <a:off x="7639912" y="-339624"/>
            <a:ext cx="4893738" cy="7187900"/>
          </a:xfrm>
          <a:prstGeom prst="rect">
            <a:avLst/>
          </a:prstGeom>
          <a:solidFill>
            <a:schemeClr val="accent1">
              <a:lumMod val="20000"/>
              <a:lumOff val="8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1" name="מחבר ישר 10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/>
          <p:cNvSpPr/>
          <p:nvPr/>
        </p:nvSpPr>
        <p:spPr>
          <a:xfrm rot="21282187">
            <a:off x="8318406" y="871510"/>
            <a:ext cx="3273390" cy="3952485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934154" y="451130"/>
            <a:ext cx="4588115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מספרים ראשוניים</a:t>
            </a: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58E625-CFDE-406A-9410-DE5F80FFE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173" y="1776037"/>
            <a:ext cx="4512390" cy="405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8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620875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למה מספרים ראשוניים?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F215FE-B40A-462B-B1B4-D11B44D78F9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5825313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3200" b="1" dirty="0">
                <a:solidFill>
                  <a:schemeClr val="accent6">
                    <a:lumMod val="75000"/>
                  </a:schemeClr>
                </a:solidFill>
              </a:rPr>
              <a:t>קל (יחסית...) – </a:t>
            </a:r>
          </a:p>
          <a:p>
            <a:pPr algn="r"/>
            <a:r>
              <a:rPr lang="he-IL" sz="3200" dirty="0">
                <a:solidFill>
                  <a:schemeClr val="accent6">
                    <a:lumMod val="75000"/>
                  </a:schemeClr>
                </a:solidFill>
              </a:rPr>
              <a:t>לחשב מכפלה של שני מספרים ראשוניים גדולים</a:t>
            </a:r>
          </a:p>
          <a:p>
            <a:pPr lvl="1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N=PQ</a:t>
            </a:r>
          </a:p>
          <a:p>
            <a:pPr lvl="1"/>
            <a:endParaRPr lang="en-US" sz="3200" dirty="0"/>
          </a:p>
          <a:p>
            <a:pPr algn="just"/>
            <a:r>
              <a:rPr lang="he-IL" sz="3200" b="1" dirty="0">
                <a:solidFill>
                  <a:srgbClr val="FF0000"/>
                </a:solidFill>
              </a:rPr>
              <a:t>קשה (מאד...) – </a:t>
            </a:r>
          </a:p>
          <a:p>
            <a:pPr algn="just"/>
            <a:r>
              <a:rPr lang="he-IL" sz="3200" dirty="0">
                <a:solidFill>
                  <a:srgbClr val="FF0000"/>
                </a:solidFill>
              </a:rPr>
              <a:t>לפרק מספר גדול לגורמים ראשוניים 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1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620875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למה מספרים ראשוניים?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F215FE-B40A-462B-B1B4-D11B44D78F9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6489243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3200" b="1" dirty="0"/>
              <a:t>יש אינסוף מספרים ראשוניים </a:t>
            </a:r>
          </a:p>
          <a:p>
            <a:pPr algn="r"/>
            <a:endParaRPr lang="he-IL" sz="1600" b="1" dirty="0"/>
          </a:p>
          <a:p>
            <a:pPr algn="r"/>
            <a:r>
              <a:rPr lang="he-IL" sz="3200" b="1" dirty="0"/>
              <a:t>יש הרבה (יחסית...) מספרים ראשוניים גדולים</a:t>
            </a:r>
          </a:p>
          <a:p>
            <a:pPr algn="r"/>
            <a:endParaRPr lang="en-US" sz="1600" dirty="0"/>
          </a:p>
          <a:p>
            <a:pPr algn="r"/>
            <a:r>
              <a:rPr lang="he-IL" sz="3200" dirty="0"/>
              <a:t>אם נגריל מספרים בגודל של 300 ספרות</a:t>
            </a:r>
          </a:p>
          <a:p>
            <a:pPr algn="r"/>
            <a:r>
              <a:rPr lang="he-IL" sz="3200" dirty="0"/>
              <a:t>בערך אחד מתוך 700 יהיה ראשוני!</a:t>
            </a:r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8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620875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למה מספרים ראשוניים?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F215FE-B40A-462B-B1B4-D11B44D78F9A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6489243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3200" b="1" dirty="0"/>
              <a:t>יש הרבה (יחסית...) מספרים ראשוניים גדולים</a:t>
            </a:r>
          </a:p>
          <a:p>
            <a:pPr algn="r"/>
            <a:endParaRPr lang="en-US" sz="3200" dirty="0"/>
          </a:p>
          <a:p>
            <a:pPr algn="r"/>
            <a:r>
              <a:rPr lang="he-IL" sz="3200" dirty="0"/>
              <a:t>אבל איך נוכל לבדוק שהמספר שהגרלנו הוא ראשוני?</a:t>
            </a:r>
            <a:endParaRPr lang="en-US" sz="3200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 clou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4000" contrast="-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4154" y="451130"/>
            <a:ext cx="6208751" cy="156966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he-IL"/>
            </a:defPPr>
            <a:lvl1pPr algn="ctr">
              <a:defRPr sz="4400">
                <a:latin typeface="OpenSansHebrew-Bold" panose="00000800000000000000" pitchFamily="2" charset="-79"/>
                <a:cs typeface="OpenSansHebrew-Bold" panose="00000800000000000000" pitchFamily="2" charset="-79"/>
              </a:defRPr>
            </a:lvl1pPr>
          </a:lstStyle>
          <a:p>
            <a:pPr algn="l"/>
            <a:r>
              <a:rPr lang="he-IL" sz="4800" b="1" dirty="0">
                <a:solidFill>
                  <a:srgbClr val="871A54"/>
                </a:solidFill>
                <a:cs typeface="Arial" panose="020B0604020202020204" pitchFamily="34" charset="0"/>
              </a:rPr>
              <a:t>למה מספרים ראשוניים?</a:t>
            </a:r>
            <a:br>
              <a:rPr lang="he-IL" sz="4800" b="1" dirty="0">
                <a:cs typeface="Arial" panose="020B0604020202020204" pitchFamily="34" charset="0"/>
              </a:rPr>
            </a:br>
            <a:endParaRPr lang="en-US" sz="4800" b="1" dirty="0">
              <a:solidFill>
                <a:srgbClr val="871A54"/>
              </a:solidFill>
              <a:latin typeface="IBM Plex Sans SemiBold" panose="020B0703050203000203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064" y="6232998"/>
            <a:ext cx="1131472" cy="452589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774" y="1380280"/>
            <a:ext cx="3894345" cy="3514865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304151">
            <a:off x="-269066" y="-158545"/>
            <a:ext cx="680232" cy="7187900"/>
          </a:xfrm>
          <a:prstGeom prst="rect">
            <a:avLst/>
          </a:prstGeom>
          <a:solidFill>
            <a:schemeClr val="tx1">
              <a:lumMod val="75000"/>
              <a:lumOff val="25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5"/>
          <p:cNvSpPr/>
          <p:nvPr/>
        </p:nvSpPr>
        <p:spPr>
          <a:xfrm rot="21296346">
            <a:off x="-354667" y="-158513"/>
            <a:ext cx="680232" cy="7187900"/>
          </a:xfrm>
          <a:prstGeom prst="rect">
            <a:avLst/>
          </a:prstGeom>
          <a:solidFill>
            <a:schemeClr val="tx1">
              <a:lumMod val="85000"/>
              <a:lumOff val="1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8" name="מחבר ישר 17"/>
          <p:cNvCxnSpPr/>
          <p:nvPr/>
        </p:nvCxnSpPr>
        <p:spPr>
          <a:xfrm>
            <a:off x="1063226" y="1789052"/>
            <a:ext cx="4436996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DF215FE-B40A-462B-B1B4-D11B44D78F9A}"/>
              </a:ext>
            </a:extLst>
          </p:cNvPr>
          <p:cNvSpPr txBox="1">
            <a:spLocks/>
          </p:cNvSpPr>
          <p:nvPr/>
        </p:nvSpPr>
        <p:spPr>
          <a:xfrm>
            <a:off x="628651" y="1825625"/>
            <a:ext cx="6037964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he-IL" sz="3200" b="1" dirty="0"/>
              <a:t>אבל איך נוכל לבדוק שהמספר שהגרלנו הוא ראשוני?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באופן הסתברותי... 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לא נוכל לדעת שמספר הוא 100% ראשוני</a:t>
            </a:r>
          </a:p>
          <a:p>
            <a:pPr marL="457200" indent="-457200" algn="r">
              <a:buFont typeface="Arial" panose="020B0604020202020204" pitchFamily="34" charset="0"/>
              <a:buChar char="•"/>
            </a:pPr>
            <a:r>
              <a:rPr lang="he-IL" sz="3200" dirty="0"/>
              <a:t>אבל כן נוכל לדעת בהסתברות</a:t>
            </a:r>
            <a:br>
              <a:rPr lang="en-US" sz="3200" dirty="0"/>
            </a:br>
            <a:r>
              <a:rPr lang="en-US" sz="3200" dirty="0"/>
              <a:t>99.9999…%</a:t>
            </a:r>
            <a:br>
              <a:rPr lang="en-US" sz="3200" dirty="0"/>
            </a:br>
            <a:endParaRPr lang="he-IL" sz="3200" dirty="0"/>
          </a:p>
          <a:p>
            <a:pPr algn="r"/>
            <a:endParaRPr lang="en-US" dirty="0"/>
          </a:p>
        </p:txBody>
      </p:sp>
      <p:pic>
        <p:nvPicPr>
          <p:cNvPr id="13" name="Picture 2" descr="animated-dice-image-0104">
            <a:extLst>
              <a:ext uri="{FF2B5EF4-FFF2-40B4-BE49-F238E27FC236}">
                <a16:creationId xmlns:a16="http://schemas.microsoft.com/office/drawing/2014/main" id="{6291D520-CDD0-4EF5-94A6-FADCBC97AB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23" y="4914033"/>
            <a:ext cx="1771554" cy="177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226</Words>
  <Application>Microsoft Office PowerPoint</Application>
  <PresentationFormat>Widescreen</PresentationFormat>
  <Paragraphs>64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IBM Plex Sans Light</vt:lpstr>
      <vt:lpstr>IBM Plex Sans SemiBold</vt:lpstr>
      <vt:lpstr>OpenSansHebrew-Bold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Yaron'S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יאיר שריג</dc:creator>
  <cp:lastModifiedBy>SHELLY Garion</cp:lastModifiedBy>
  <cp:revision>33</cp:revision>
  <dcterms:created xsi:type="dcterms:W3CDTF">2018-12-20T08:28:45Z</dcterms:created>
  <dcterms:modified xsi:type="dcterms:W3CDTF">2019-03-03T05:59:09Z</dcterms:modified>
</cp:coreProperties>
</file>